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311" r:id="rId4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8893" autoAdjust="0"/>
  </p:normalViewPr>
  <p:slideViewPr>
    <p:cSldViewPr>
      <p:cViewPr>
        <p:scale>
          <a:sx n="78" d="100"/>
          <a:sy n="78" d="100"/>
        </p:scale>
        <p:origin x="-1446" y="-16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175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2449F5-2F60-47D8-9453-FD80C0BF4DFF}">
      <dsp:nvSpPr>
        <dsp:cNvPr id="0" name=""/>
        <dsp:cNvSpPr/>
      </dsp:nvSpPr>
      <dsp:spPr>
        <a:xfrm>
          <a:off x="0" y="1"/>
          <a:ext cx="1885537" cy="350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280" y="10281"/>
        <a:ext cx="1864977" cy="330408"/>
      </dsp:txXfrm>
    </dsp:sp>
    <dsp:sp modelId="{26224506-74EF-4DC3-8C2A-3FAE3466C4E1}">
      <dsp:nvSpPr>
        <dsp:cNvPr id="0" name=""/>
        <dsp:cNvSpPr/>
      </dsp:nvSpPr>
      <dsp:spPr>
        <a:xfrm>
          <a:off x="188553" y="350969"/>
          <a:ext cx="156783" cy="256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561"/>
              </a:lnTo>
              <a:lnTo>
                <a:pt x="156783" y="256561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171D2-5884-4C60-8AF9-F9603B9A29CE}">
      <dsp:nvSpPr>
        <dsp:cNvPr id="0" name=""/>
        <dsp:cNvSpPr/>
      </dsp:nvSpPr>
      <dsp:spPr>
        <a:xfrm>
          <a:off x="345337" y="432046"/>
          <a:ext cx="2046153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Налоговые доходы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5617" y="442326"/>
        <a:ext cx="2025593" cy="330408"/>
      </dsp:txXfrm>
    </dsp:sp>
    <dsp:sp modelId="{77277087-DDFC-4FE3-8568-97A67EEF28B6}">
      <dsp:nvSpPr>
        <dsp:cNvPr id="0" name=""/>
        <dsp:cNvSpPr/>
      </dsp:nvSpPr>
      <dsp:spPr>
        <a:xfrm>
          <a:off x="188553" y="350969"/>
          <a:ext cx="171484" cy="913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3708"/>
              </a:lnTo>
              <a:lnTo>
                <a:pt x="171484" y="913708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0B254-7577-4422-86F8-75B22E8CA23F}">
      <dsp:nvSpPr>
        <dsp:cNvPr id="0" name=""/>
        <dsp:cNvSpPr/>
      </dsp:nvSpPr>
      <dsp:spPr>
        <a:xfrm>
          <a:off x="360038" y="936104"/>
          <a:ext cx="2075561" cy="657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Неналоговые доходы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9285" y="955351"/>
        <a:ext cx="2037067" cy="618652"/>
      </dsp:txXfrm>
    </dsp:sp>
    <dsp:sp modelId="{DABD4C85-9D92-4908-AA69-C7512DC171AF}">
      <dsp:nvSpPr>
        <dsp:cNvPr id="0" name=""/>
        <dsp:cNvSpPr/>
      </dsp:nvSpPr>
      <dsp:spPr>
        <a:xfrm>
          <a:off x="188553" y="350969"/>
          <a:ext cx="171484" cy="1633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3787"/>
              </a:lnTo>
              <a:lnTo>
                <a:pt x="171484" y="1633787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C58619-AEBF-48DA-8037-9A3A2DAACE11}">
      <dsp:nvSpPr>
        <dsp:cNvPr id="0" name=""/>
        <dsp:cNvSpPr/>
      </dsp:nvSpPr>
      <dsp:spPr>
        <a:xfrm>
          <a:off x="360038" y="1674328"/>
          <a:ext cx="2071484" cy="6208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Безвозмездные поступления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8222" y="1692512"/>
        <a:ext cx="2035116" cy="584488"/>
      </dsp:txXfrm>
    </dsp:sp>
    <dsp:sp modelId="{A9A9F411-F80D-4F15-9655-4D12505738F9}">
      <dsp:nvSpPr>
        <dsp:cNvPr id="0" name=""/>
        <dsp:cNvSpPr/>
      </dsp:nvSpPr>
      <dsp:spPr>
        <a:xfrm>
          <a:off x="2359744" y="562"/>
          <a:ext cx="1935164" cy="3509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70024" y="10842"/>
        <a:ext cx="1914604" cy="330408"/>
      </dsp:txXfrm>
    </dsp:sp>
    <dsp:sp modelId="{EC29839B-C050-4E30-BB59-C5478C86829B}">
      <dsp:nvSpPr>
        <dsp:cNvPr id="0" name=""/>
        <dsp:cNvSpPr/>
      </dsp:nvSpPr>
      <dsp:spPr>
        <a:xfrm>
          <a:off x="2553260" y="351531"/>
          <a:ext cx="193516" cy="263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226"/>
              </a:lnTo>
              <a:lnTo>
                <a:pt x="193516" y="263226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B21FF-8505-435F-AE38-CCAC7775EB4D}">
      <dsp:nvSpPr>
        <dsp:cNvPr id="0" name=""/>
        <dsp:cNvSpPr/>
      </dsp:nvSpPr>
      <dsp:spPr>
        <a:xfrm>
          <a:off x="2746777" y="439273"/>
          <a:ext cx="3486017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Общегосударственные вопросы</a:t>
          </a:r>
        </a:p>
      </dsp:txBody>
      <dsp:txXfrm>
        <a:off x="2757057" y="449553"/>
        <a:ext cx="3465457" cy="330408"/>
      </dsp:txXfrm>
    </dsp:sp>
    <dsp:sp modelId="{549B77C3-C121-4A1A-AFB9-CBE0DB133385}">
      <dsp:nvSpPr>
        <dsp:cNvPr id="0" name=""/>
        <dsp:cNvSpPr/>
      </dsp:nvSpPr>
      <dsp:spPr>
        <a:xfrm>
          <a:off x="2553260" y="351531"/>
          <a:ext cx="193516" cy="7019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937"/>
              </a:lnTo>
              <a:lnTo>
                <a:pt x="193516" y="701937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D4B79-C142-4AD5-83A6-16E9147D9AFD}">
      <dsp:nvSpPr>
        <dsp:cNvPr id="0" name=""/>
        <dsp:cNvSpPr/>
      </dsp:nvSpPr>
      <dsp:spPr>
        <a:xfrm>
          <a:off x="2746777" y="877984"/>
          <a:ext cx="2433785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Образование</a:t>
          </a:r>
        </a:p>
      </dsp:txBody>
      <dsp:txXfrm>
        <a:off x="2757057" y="888264"/>
        <a:ext cx="2413225" cy="330408"/>
      </dsp:txXfrm>
    </dsp:sp>
    <dsp:sp modelId="{7454F04E-D33E-400B-912B-64399FC92191}">
      <dsp:nvSpPr>
        <dsp:cNvPr id="0" name=""/>
        <dsp:cNvSpPr/>
      </dsp:nvSpPr>
      <dsp:spPr>
        <a:xfrm>
          <a:off x="2553260" y="351531"/>
          <a:ext cx="193516" cy="1140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0648"/>
              </a:lnTo>
              <a:lnTo>
                <a:pt x="193516" y="1140648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0EFFB8-0400-47F4-B4F4-02400A92B7B0}">
      <dsp:nvSpPr>
        <dsp:cNvPr id="0" name=""/>
        <dsp:cNvSpPr/>
      </dsp:nvSpPr>
      <dsp:spPr>
        <a:xfrm>
          <a:off x="2746777" y="1316695"/>
          <a:ext cx="2001734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ЖКХ</a:t>
          </a:r>
        </a:p>
      </dsp:txBody>
      <dsp:txXfrm>
        <a:off x="2757057" y="1326975"/>
        <a:ext cx="1981174" cy="330408"/>
      </dsp:txXfrm>
    </dsp:sp>
    <dsp:sp modelId="{B63FFE21-4078-4A99-AFD8-1F475B4AF5B6}">
      <dsp:nvSpPr>
        <dsp:cNvPr id="0" name=""/>
        <dsp:cNvSpPr/>
      </dsp:nvSpPr>
      <dsp:spPr>
        <a:xfrm>
          <a:off x="2553260" y="351531"/>
          <a:ext cx="193516" cy="1579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9359"/>
              </a:lnTo>
              <a:lnTo>
                <a:pt x="193516" y="1579359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7D1D69-E86D-4C65-9C65-373EF2816BFE}">
      <dsp:nvSpPr>
        <dsp:cNvPr id="0" name=""/>
        <dsp:cNvSpPr/>
      </dsp:nvSpPr>
      <dsp:spPr>
        <a:xfrm>
          <a:off x="2746777" y="1755405"/>
          <a:ext cx="3053966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Культура и кинематография</a:t>
          </a:r>
        </a:p>
      </dsp:txBody>
      <dsp:txXfrm>
        <a:off x="2757057" y="1765685"/>
        <a:ext cx="3033406" cy="330408"/>
      </dsp:txXfrm>
    </dsp:sp>
    <dsp:sp modelId="{1CC26B2E-0145-4035-8B4B-E0E12C150554}">
      <dsp:nvSpPr>
        <dsp:cNvPr id="0" name=""/>
        <dsp:cNvSpPr/>
      </dsp:nvSpPr>
      <dsp:spPr>
        <a:xfrm>
          <a:off x="2553260" y="351531"/>
          <a:ext cx="193516" cy="20180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8069"/>
              </a:lnTo>
              <a:lnTo>
                <a:pt x="193516" y="2018069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38184-3461-4528-9BEB-79FF150C33AD}">
      <dsp:nvSpPr>
        <dsp:cNvPr id="0" name=""/>
        <dsp:cNvSpPr/>
      </dsp:nvSpPr>
      <dsp:spPr>
        <a:xfrm>
          <a:off x="2746777" y="2194116"/>
          <a:ext cx="2721815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Физкультура и спорт</a:t>
          </a:r>
        </a:p>
      </dsp:txBody>
      <dsp:txXfrm>
        <a:off x="2757057" y="2204396"/>
        <a:ext cx="2701255" cy="330408"/>
      </dsp:txXfrm>
    </dsp:sp>
    <dsp:sp modelId="{E5A4F509-69D0-42DA-8235-478265C03882}">
      <dsp:nvSpPr>
        <dsp:cNvPr id="0" name=""/>
        <dsp:cNvSpPr/>
      </dsp:nvSpPr>
      <dsp:spPr>
        <a:xfrm>
          <a:off x="2553260" y="351531"/>
          <a:ext cx="193516" cy="24567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6780"/>
              </a:lnTo>
              <a:lnTo>
                <a:pt x="193516" y="2456780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858862-89BA-405C-9FD7-70D906BA9333}">
      <dsp:nvSpPr>
        <dsp:cNvPr id="0" name=""/>
        <dsp:cNvSpPr/>
      </dsp:nvSpPr>
      <dsp:spPr>
        <a:xfrm>
          <a:off x="2746777" y="2632827"/>
          <a:ext cx="3197976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Социальная политика</a:t>
          </a:r>
        </a:p>
      </dsp:txBody>
      <dsp:txXfrm>
        <a:off x="2757057" y="2643107"/>
        <a:ext cx="3177416" cy="330408"/>
      </dsp:txXfrm>
    </dsp:sp>
    <dsp:sp modelId="{81754402-227A-4FF3-97B2-8B3DE2AFC9D5}">
      <dsp:nvSpPr>
        <dsp:cNvPr id="0" name=""/>
        <dsp:cNvSpPr/>
      </dsp:nvSpPr>
      <dsp:spPr>
        <a:xfrm>
          <a:off x="2553260" y="351531"/>
          <a:ext cx="193516" cy="2895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5491"/>
              </a:lnTo>
              <a:lnTo>
                <a:pt x="193516" y="2895491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60A8F3-48AC-4F04-9B75-78C93D937C7F}">
      <dsp:nvSpPr>
        <dsp:cNvPr id="0" name=""/>
        <dsp:cNvSpPr/>
      </dsp:nvSpPr>
      <dsp:spPr>
        <a:xfrm>
          <a:off x="2746777" y="3071538"/>
          <a:ext cx="3341996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Национальная экономика</a:t>
          </a:r>
        </a:p>
      </dsp:txBody>
      <dsp:txXfrm>
        <a:off x="2757057" y="3081818"/>
        <a:ext cx="3321436" cy="330408"/>
      </dsp:txXfrm>
    </dsp:sp>
    <dsp:sp modelId="{8133D840-B6AE-4FFA-95FA-D0D08C33F726}">
      <dsp:nvSpPr>
        <dsp:cNvPr id="0" name=""/>
        <dsp:cNvSpPr/>
      </dsp:nvSpPr>
      <dsp:spPr>
        <a:xfrm>
          <a:off x="2553260" y="351531"/>
          <a:ext cx="193516" cy="3334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4202"/>
              </a:lnTo>
              <a:lnTo>
                <a:pt x="193516" y="3334202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D1591-C30D-44ED-A44F-949E71058264}">
      <dsp:nvSpPr>
        <dsp:cNvPr id="0" name=""/>
        <dsp:cNvSpPr/>
      </dsp:nvSpPr>
      <dsp:spPr>
        <a:xfrm>
          <a:off x="2746777" y="3510249"/>
          <a:ext cx="3486011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Национальная безопасность</a:t>
          </a:r>
        </a:p>
      </dsp:txBody>
      <dsp:txXfrm>
        <a:off x="2757057" y="3520529"/>
        <a:ext cx="3465451" cy="330408"/>
      </dsp:txXfrm>
    </dsp:sp>
    <dsp:sp modelId="{B6E9E62E-7FDB-430B-AEB6-D659B1BAC16D}">
      <dsp:nvSpPr>
        <dsp:cNvPr id="0" name=""/>
        <dsp:cNvSpPr/>
      </dsp:nvSpPr>
      <dsp:spPr>
        <a:xfrm>
          <a:off x="2553260" y="351531"/>
          <a:ext cx="193516" cy="3772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2913"/>
              </a:lnTo>
              <a:lnTo>
                <a:pt x="193516" y="3772913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82880E-6C12-4EB9-BB55-F6F427AE3985}">
      <dsp:nvSpPr>
        <dsp:cNvPr id="0" name=""/>
        <dsp:cNvSpPr/>
      </dsp:nvSpPr>
      <dsp:spPr>
        <a:xfrm>
          <a:off x="2746777" y="3948960"/>
          <a:ext cx="2721815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Национальная оборона</a:t>
          </a:r>
        </a:p>
      </dsp:txBody>
      <dsp:txXfrm>
        <a:off x="2757057" y="3959240"/>
        <a:ext cx="2701255" cy="330408"/>
      </dsp:txXfrm>
    </dsp:sp>
    <dsp:sp modelId="{9E7CB65E-2767-447F-8810-7A6B65AF107B}">
      <dsp:nvSpPr>
        <dsp:cNvPr id="0" name=""/>
        <dsp:cNvSpPr/>
      </dsp:nvSpPr>
      <dsp:spPr>
        <a:xfrm>
          <a:off x="2553260" y="351531"/>
          <a:ext cx="193516" cy="4211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1624"/>
              </a:lnTo>
              <a:lnTo>
                <a:pt x="193516" y="4211624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5927C8-A670-44EE-A564-47217AAE2783}">
      <dsp:nvSpPr>
        <dsp:cNvPr id="0" name=""/>
        <dsp:cNvSpPr/>
      </dsp:nvSpPr>
      <dsp:spPr>
        <a:xfrm>
          <a:off x="2746777" y="4387671"/>
          <a:ext cx="1857719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СМИ</a:t>
          </a:r>
        </a:p>
      </dsp:txBody>
      <dsp:txXfrm>
        <a:off x="2757057" y="4397951"/>
        <a:ext cx="1837159" cy="330408"/>
      </dsp:txXfrm>
    </dsp:sp>
    <dsp:sp modelId="{1B65F6EE-4F91-47EC-8762-68947C8C29B4}">
      <dsp:nvSpPr>
        <dsp:cNvPr id="0" name=""/>
        <dsp:cNvSpPr/>
      </dsp:nvSpPr>
      <dsp:spPr>
        <a:xfrm>
          <a:off x="2553260" y="351531"/>
          <a:ext cx="193516" cy="46503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0335"/>
              </a:lnTo>
              <a:lnTo>
                <a:pt x="193516" y="4650335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24B5F6-A347-428F-9EBB-C622D36112B8}">
      <dsp:nvSpPr>
        <dsp:cNvPr id="0" name=""/>
        <dsp:cNvSpPr/>
      </dsp:nvSpPr>
      <dsp:spPr>
        <a:xfrm>
          <a:off x="2746777" y="4826381"/>
          <a:ext cx="3312577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Охрана окружающей среды</a:t>
          </a:r>
        </a:p>
      </dsp:txBody>
      <dsp:txXfrm>
        <a:off x="2757057" y="4836661"/>
        <a:ext cx="3292017" cy="330408"/>
      </dsp:txXfrm>
    </dsp:sp>
    <dsp:sp modelId="{FCA39DC2-C685-4B23-9CEF-9D977A9EF81D}">
      <dsp:nvSpPr>
        <dsp:cNvPr id="0" name=""/>
        <dsp:cNvSpPr/>
      </dsp:nvSpPr>
      <dsp:spPr>
        <a:xfrm>
          <a:off x="2553260" y="351531"/>
          <a:ext cx="193516" cy="508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89045"/>
              </a:lnTo>
              <a:lnTo>
                <a:pt x="193516" y="5089045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1C2C04-8E6A-4BA0-B896-41ED237DA311}">
      <dsp:nvSpPr>
        <dsp:cNvPr id="0" name=""/>
        <dsp:cNvSpPr/>
      </dsp:nvSpPr>
      <dsp:spPr>
        <a:xfrm>
          <a:off x="2746777" y="5265092"/>
          <a:ext cx="3759335" cy="350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Обслуживание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гос.и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мун.долга</a:t>
          </a: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2757057" y="5275372"/>
        <a:ext cx="3738775" cy="330408"/>
      </dsp:txXfrm>
    </dsp:sp>
  </dsp:spTree>
</dsp:drawing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A9118-4B63-4BEB-B88D-F38394CC939F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5AA53-974E-4BB0-8889-945590C6F8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994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0319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9555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937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9492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710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125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854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2794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8906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467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AAFC3-7659-49A0-853C-6DD088753B29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7BC74-600C-48DB-B5F5-8CE32BF94D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837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42" y="2143108"/>
            <a:ext cx="5857916" cy="1143008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2"/>
                </a:solidFill>
                <a:latin typeface="Monotype Corsiva" pitchFamily="66" charset="0"/>
              </a:rPr>
              <a:t>ИНФОРМАЦИЯ</a:t>
            </a:r>
            <a:r>
              <a:rPr lang="ru-RU" sz="1800" i="1" dirty="0" smtClean="0">
                <a:solidFill>
                  <a:schemeClr val="tx2"/>
                </a:solidFill>
                <a:latin typeface="Monotype Corsiva" pitchFamily="66" charset="0"/>
              </a:rPr>
              <a:t/>
            </a:r>
            <a:br>
              <a:rPr lang="ru-RU" sz="1800" i="1" dirty="0" smtClean="0">
                <a:solidFill>
                  <a:schemeClr val="tx2"/>
                </a:solidFill>
                <a:latin typeface="Monotype Corsiva" pitchFamily="66" charset="0"/>
              </a:rPr>
            </a:br>
            <a:r>
              <a:rPr lang="ru-RU" sz="1800" dirty="0" smtClean="0">
                <a:solidFill>
                  <a:schemeClr val="tx2"/>
                </a:solidFill>
                <a:latin typeface="Monotype Corsiva" pitchFamily="66" charset="0"/>
              </a:rPr>
              <a:t>об исполнении бюджета Новокубанского городского поселения Новокубанского района на 01 октября 2021 года</a:t>
            </a:r>
            <a:br>
              <a:rPr lang="ru-RU" sz="1800" dirty="0" smtClean="0">
                <a:solidFill>
                  <a:schemeClr val="tx2"/>
                </a:solidFill>
                <a:latin typeface="Monotype Corsiva" pitchFamily="66" charset="0"/>
              </a:rPr>
            </a:br>
            <a:endParaRPr lang="ru-RU" sz="1800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12" name="Picture 16" descr="313609_b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34" y="28572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57167" y="3500430"/>
            <a:ext cx="6072230" cy="47348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Бюджет Новокубанского городского поселения Новокубанского района на 2021 год по доходам утвержден в сумме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293 955,7  тыс.рублей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в том числе собственные доходы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139 027,8 тыс.рублей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По состоянию на  01 октября  2021 года в бюджет  Новокубанского  городского поселения поступило 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173 580,2 тыс.рублей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в т.ч.: </a:t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собственных доходов –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87 925,0 тыс.рублей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дотации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36 850,8 тыс.рублей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безвозмездные поступления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48 804,5 тыс.рублей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Годовое бюджетное назначение по собственным доходам исполнено на </a:t>
            </a:r>
            <a:r>
              <a:rPr lang="ru-RU" b="1" dirty="0" smtClean="0">
                <a:solidFill>
                  <a:schemeClr val="tx2"/>
                </a:solidFill>
                <a:latin typeface="Monotype Corsiva" pitchFamily="66" charset="0"/>
                <a:ea typeface="+mj-ea"/>
                <a:cs typeface="+mj-cs"/>
              </a:rPr>
              <a:t>63,2%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Темп  роста  к  прошлому году составляет </a:t>
            </a:r>
            <a:r>
              <a:rPr lang="ru-RU" b="1" dirty="0" smtClean="0">
                <a:solidFill>
                  <a:schemeClr val="tx2"/>
                </a:solidFill>
                <a:latin typeface="Monotype Corsiva" pitchFamily="66" charset="0"/>
                <a:ea typeface="+mj-ea"/>
                <a:cs typeface="+mj-cs"/>
              </a:rPr>
              <a:t>99,6%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без учета разовых платежей </a:t>
            </a:r>
            <a:r>
              <a:rPr lang="ru-RU" b="1" dirty="0" smtClean="0">
                <a:solidFill>
                  <a:schemeClr val="tx2"/>
                </a:solidFill>
                <a:latin typeface="Monotype Corsiva" pitchFamily="66" charset="0"/>
                <a:ea typeface="+mj-ea"/>
                <a:cs typeface="+mj-cs"/>
              </a:rPr>
              <a:t>126,4%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(в июле 2020 года поступил разовый платеж от физического лица по налогу на доходы физических лиц  в размере </a:t>
            </a:r>
            <a:r>
              <a:rPr lang="ru-RU" b="1" dirty="0" smtClean="0">
                <a:solidFill>
                  <a:schemeClr val="tx2"/>
                </a:solidFill>
                <a:latin typeface="Monotype Corsiva" pitchFamily="66" charset="0"/>
                <a:ea typeface="+mj-ea"/>
                <a:cs typeface="+mj-cs"/>
              </a:rPr>
              <a:t>19 807,8 тыс.рублей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).</a:t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484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6" descr="313609_b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10971" cy="785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8" y="1142976"/>
          <a:ext cx="6286520" cy="6072240"/>
        </p:xfrm>
        <a:graphic>
          <a:graphicData uri="http://schemas.openxmlformats.org/drawingml/2006/table">
            <a:tbl>
              <a:tblPr/>
              <a:tblGrid>
                <a:gridCol w="2702232"/>
                <a:gridCol w="966012"/>
                <a:gridCol w="988438"/>
                <a:gridCol w="776113"/>
                <a:gridCol w="853725"/>
              </a:tblGrid>
              <a:tr h="15742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Утверждено на 2021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год, тыс. руб.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Исполнено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на 01.10.2021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г.,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тыс. руб.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% выполнения к годовым назначениям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Темп роста %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Налог на доходы физических лиц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59 194,0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41 372,2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69,9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72,0/109,9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Акцизы 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15 352,4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11 625,7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75,7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113,8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Единый сельскохозяйственный налог 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13 600,0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13 670,4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624,6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Налог на имущество физических лиц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20 500,0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2 484,6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12,1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109,8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Земельный налог,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в т.ч.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22 612,0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12 112,7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53,6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115,6/102,2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юридические лица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10 312,0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10 436,4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101,2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118,0/102,1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физические лица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12 300,0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1 676,3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13,6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102,4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Аренда земли до разграничения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5 500,0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4 498,0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81,8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105,6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Аренда земли поселений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188,1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62,7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71,5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Доходы от продажи земли 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1 000,0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931,0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93,1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532,9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Аренда имущества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119,0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122,9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103,3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409,7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Штрафы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184,5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123,0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378,9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Доходы от оказания платных услуг (семейные захоронения)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350,0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332,6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95,0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106,4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Прочие поступления (квартплата)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127,0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105,8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176,6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Прочие доходы от компенсации затрат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15,4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15,4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7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Прочие неналоговые доходы (нестационарная торговля)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215,0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259,9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120,9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81,9</a:t>
                      </a: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139 027,8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87 925,0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63,2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99,6/126,4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962" marR="43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775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0" name="Text Box 3"/>
          <p:cNvSpPr txBox="1">
            <a:spLocks noChangeArrowheads="1"/>
          </p:cNvSpPr>
          <p:nvPr/>
        </p:nvSpPr>
        <p:spPr bwMode="auto">
          <a:xfrm>
            <a:off x="1699022" y="1839383"/>
            <a:ext cx="3817144" cy="1187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000" b="1" dirty="0">
              <a:latin typeface="Constantia" pitchFamily="18" charset="0"/>
            </a:endParaRPr>
          </a:p>
        </p:txBody>
      </p:sp>
      <p:sp>
        <p:nvSpPr>
          <p:cNvPr id="20516" name="Text Box 9"/>
          <p:cNvSpPr txBox="1">
            <a:spLocks noChangeArrowheads="1"/>
          </p:cNvSpPr>
          <p:nvPr/>
        </p:nvSpPr>
        <p:spPr bwMode="auto">
          <a:xfrm>
            <a:off x="1313259" y="4074585"/>
            <a:ext cx="1314450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300" dirty="0">
              <a:solidFill>
                <a:srgbClr val="FFFFFF"/>
              </a:solidFill>
              <a:latin typeface="Constantia" pitchFamily="18" charset="0"/>
            </a:endParaRPr>
          </a:p>
        </p:txBody>
      </p:sp>
      <p:sp>
        <p:nvSpPr>
          <p:cNvPr id="20506" name="Text Box 24"/>
          <p:cNvSpPr txBox="1">
            <a:spLocks noChangeArrowheads="1"/>
          </p:cNvSpPr>
          <p:nvPr/>
        </p:nvSpPr>
        <p:spPr bwMode="auto">
          <a:xfrm>
            <a:off x="1376362" y="6666253"/>
            <a:ext cx="1458516" cy="1615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b="1" dirty="0">
              <a:latin typeface="Constantia" pitchFamily="18" charset="0"/>
            </a:endParaRPr>
          </a:p>
        </p:txBody>
      </p:sp>
      <p:sp>
        <p:nvSpPr>
          <p:cNvPr id="20504" name="Text Box 27"/>
          <p:cNvSpPr txBox="1">
            <a:spLocks noChangeArrowheads="1"/>
          </p:cNvSpPr>
          <p:nvPr/>
        </p:nvSpPr>
        <p:spPr bwMode="auto">
          <a:xfrm>
            <a:off x="4832747" y="6666080"/>
            <a:ext cx="1863328" cy="1609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b="1" dirty="0">
              <a:latin typeface="Constantia" pitchFamily="18" charset="0"/>
            </a:endParaRPr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571480" y="500034"/>
            <a:ext cx="6072230" cy="749432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268288"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268288"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РАСХОДЫ</a:t>
            </a:r>
          </a:p>
          <a:p>
            <a:pPr indent="268288"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indent="450850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Общий объем расходов бюджета поселения утвержден в сумме 336 090,0  тыс.рублей. </a:t>
            </a:r>
          </a:p>
          <a:p>
            <a:pPr indent="450850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Кассовое исполнение расходов бюджета поселения за 9 месяцев 2021 года составило 193 599,7 тыс.рублей или 57,6%.</a:t>
            </a:r>
          </a:p>
          <a:p>
            <a:pPr indent="450850"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территории Новокубанского городского поселения Новокубанского района  с 1 января 2021 года реализуется федеральный 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«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Чистая вода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 в рамках 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национального проекта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«Жилье и городская среда». В результате, которого будет произведена  реконструкция  водопроводных очистных сооружений. Реконструкцию объекта планируется произвести до 26 октября 2021 года.</a:t>
            </a:r>
          </a:p>
          <a:p>
            <a:pPr indent="450850" algn="just"/>
            <a:r>
              <a:rPr lang="ru-RU" sz="1200" dirty="0" smtClean="0"/>
              <a:t>В 2021 году </a:t>
            </a:r>
            <a:r>
              <a:rPr lang="ru-RU" sz="1200" dirty="0" err="1" smtClean="0"/>
              <a:t>Новокубанское</a:t>
            </a:r>
            <a:r>
              <a:rPr lang="ru-RU" sz="1200" dirty="0" smtClean="0"/>
              <a:t> городское поселение Новокубанского района планирует освоить денежные средства в размере более 60 млн.рублей. По состоянию на 15 октября 2021 года освоено 54 041,6 тыс.рублей.</a:t>
            </a:r>
          </a:p>
          <a:p>
            <a:pPr indent="450850" algn="just"/>
            <a:r>
              <a:rPr lang="ru-RU" sz="1200" dirty="0" smtClean="0"/>
              <a:t>Кроме того принимаем участие в реализации федеральной государственной программы «Обеспечение доступным и комфортным жильем и коммунальными услугами граждан РФ» основного мероприятия обеспечение жильем молодых семей. В бюджете на эти цели утверждено 2 992,7 тыс.рублей, исполнено 2 992,6 тыс.рублей. Субсидию на приобретение жилья получили 3 семьи.</a:t>
            </a:r>
          </a:p>
          <a:p>
            <a:pPr indent="450850" algn="just"/>
            <a:r>
              <a:rPr lang="ru-RU" sz="1200" dirty="0" smtClean="0"/>
              <a:t>В 2021 году муниципальное бюджетное учреждение культуры «Новокубанский культурно-досуговый центр» им. </a:t>
            </a:r>
            <a:r>
              <a:rPr lang="ru-RU" sz="1200" dirty="0" err="1" smtClean="0"/>
              <a:t>Наумчиковой</a:t>
            </a:r>
            <a:r>
              <a:rPr lang="ru-RU" sz="1200" dirty="0" smtClean="0"/>
              <a:t> В.И. стало участником федерального партийного проекта «Культура малой Родины, который в нашем крае реализуется в рамках государственной программы Краснодарского края «Развитие культуры».</a:t>
            </a:r>
            <a:endParaRPr lang="ru-RU" sz="1200" b="1" dirty="0" smtClean="0"/>
          </a:p>
          <a:p>
            <a:pPr indent="450850" algn="just"/>
            <a:r>
              <a:rPr lang="ru-RU" sz="1200" dirty="0" smtClean="0"/>
              <a:t>На выделенные из всех бюджетов средства в размере  392 300 рублей в учреждение приобретено звуковое оборудование, а именно радиосистема с ручным передатчиком. Благодаря новому оборудованию повысится качество и уровень проведения мероприятий.</a:t>
            </a:r>
            <a:endParaRPr lang="ru-RU" sz="1200" b="1" dirty="0" smtClean="0"/>
          </a:p>
          <a:p>
            <a:pPr indent="450850" algn="just"/>
            <a:r>
              <a:rPr lang="ru-RU" sz="1200" dirty="0" smtClean="0"/>
              <a:t>В соответствии с постановлением губернатора Краснодарского края бюджету Новокубанского городского поселения на условиях софинансирования выделены субсидии на реализацию государственной программы «Развитие сети автомобильных дорог Краснодарского края» в сумме 49 215,7 тыс.рублей, за счет средств бюджета поселения предусмотрено 1 522,3 тыс.рублей. На сегодняшний день в системе РИСЗ размещён протокол результатов конкурса. Подана одна заявка. Заключение </a:t>
            </a:r>
            <a:r>
              <a:rPr lang="ru-RU" sz="1200" dirty="0" err="1" smtClean="0"/>
              <a:t>котракта</a:t>
            </a:r>
            <a:r>
              <a:rPr lang="ru-RU" sz="1200" dirty="0" smtClean="0"/>
              <a:t> планируется на 18 октября 2021 года. Планируется выполнить ремонт дорог протяженностью 4,321 км по ул. Дзержинского, ул. Чапаева, ул. Садовой.</a:t>
            </a:r>
            <a:endParaRPr lang="ru-RU" sz="1200" b="1" dirty="0" smtClean="0"/>
          </a:p>
          <a:p>
            <a:pPr indent="450850" algn="just"/>
            <a:r>
              <a:rPr lang="ru-RU" sz="1200" dirty="0" smtClean="0"/>
              <a:t>В 2021 году нами принято  11 муниципальных программ на общую сумму 312 237,1 тыс. рублей, из них средства федерального и краевого бюджета 103 431,2 тыс.рублей.  За 9 месяцев 2021 года исполнение составило 176 885,3 тыс.рулей (56,7%), в том числе средства федерального и краевого бюджета – 47 155,5 тыс. рублей. Исполнение за счет местного бюджета составило 129 729,8 тыс.рублей, 62,1%.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2" name="Picture 16" descr="313609_b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10971" cy="785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5428</TotalTime>
  <Words>188</Words>
  <Application>Microsoft Office PowerPoint</Application>
  <PresentationFormat>Экран (4:3)</PresentationFormat>
  <Paragraphs>105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ИНФОРМАЦИЯ об исполнении бюджета Новокубанского городского поселения Новокубанского района на 01 октября 2021 года 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456</cp:revision>
  <cp:lastPrinted>2020-02-11T12:19:56Z</cp:lastPrinted>
  <dcterms:created xsi:type="dcterms:W3CDTF">2019-11-29T06:40:44Z</dcterms:created>
  <dcterms:modified xsi:type="dcterms:W3CDTF">2021-10-21T06:22:35Z</dcterms:modified>
</cp:coreProperties>
</file>