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diagrams/colors12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20.xml" ContentType="application/vnd.openxmlformats-officedocument.presentationml.notesSlide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xls" ContentType="application/vnd.ms-exce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diagrams/layout15.xml" ContentType="application/vnd.openxmlformats-officedocument.drawingml.diagramLayout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notesSlides/notesSlide26.xml" ContentType="application/vnd.openxmlformats-officedocument.presentationml.notesSlide+xml"/>
  <Override PartName="/ppt/diagrams/quickStyle16.xml" ContentType="application/vnd.openxmlformats-officedocument.drawingml.diagramStyl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2"/>
  </p:notesMasterIdLst>
  <p:sldIdLst>
    <p:sldId id="337" r:id="rId2"/>
    <p:sldId id="345" r:id="rId3"/>
    <p:sldId id="399" r:id="rId4"/>
    <p:sldId id="273" r:id="rId5"/>
    <p:sldId id="400" r:id="rId6"/>
    <p:sldId id="402" r:id="rId7"/>
    <p:sldId id="401" r:id="rId8"/>
    <p:sldId id="351" r:id="rId9"/>
    <p:sldId id="369" r:id="rId10"/>
    <p:sldId id="403" r:id="rId11"/>
    <p:sldId id="371" r:id="rId12"/>
    <p:sldId id="352" r:id="rId13"/>
    <p:sldId id="276" r:id="rId14"/>
    <p:sldId id="394" r:id="rId15"/>
    <p:sldId id="404" r:id="rId16"/>
    <p:sldId id="301" r:id="rId17"/>
    <p:sldId id="397" r:id="rId18"/>
    <p:sldId id="398" r:id="rId19"/>
    <p:sldId id="378" r:id="rId20"/>
    <p:sldId id="379" r:id="rId21"/>
    <p:sldId id="405" r:id="rId22"/>
    <p:sldId id="406" r:id="rId23"/>
    <p:sldId id="381" r:id="rId24"/>
    <p:sldId id="408" r:id="rId25"/>
    <p:sldId id="407" r:id="rId26"/>
    <p:sldId id="383" r:id="rId27"/>
    <p:sldId id="395" r:id="rId28"/>
    <p:sldId id="409" r:id="rId29"/>
    <p:sldId id="385" r:id="rId30"/>
    <p:sldId id="410" r:id="rId31"/>
    <p:sldId id="386" r:id="rId32"/>
    <p:sldId id="411" r:id="rId33"/>
    <p:sldId id="387" r:id="rId34"/>
    <p:sldId id="412" r:id="rId35"/>
    <p:sldId id="396" r:id="rId36"/>
    <p:sldId id="393" r:id="rId37"/>
    <p:sldId id="343" r:id="rId38"/>
    <p:sldId id="290" r:id="rId39"/>
    <p:sldId id="390" r:id="rId40"/>
    <p:sldId id="332" r:id="rId41"/>
  </p:sldIdLst>
  <p:sldSz cx="9144000" cy="6858000" type="screen4x3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5A6C"/>
    <a:srgbClr val="FE7C58"/>
    <a:srgbClr val="FF9900"/>
    <a:srgbClr val="66FFFF"/>
    <a:srgbClr val="99FF33"/>
    <a:srgbClr val="50BCB9"/>
    <a:srgbClr val="FADAF2"/>
    <a:srgbClr val="D49E6C"/>
    <a:srgbClr val="F79BC7"/>
    <a:srgbClr val="76503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7324" autoAdjust="0"/>
    <p:restoredTop sz="89976" autoAdjust="0"/>
  </p:normalViewPr>
  <p:slideViewPr>
    <p:cSldViewPr>
      <p:cViewPr varScale="1">
        <p:scale>
          <a:sx n="105" d="100"/>
          <a:sy n="105" d="100"/>
        </p:scale>
        <p:origin x="-7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mf13\&#1056;&#1072;&#1073;&#1086;&#1095;&#1080;&#1081;%20&#1089;&#1090;&#1086;&#1083;\&#1041;&#1102;&#1076;&#1078;&#1077;&#1090;%20&#1076;&#1083;&#1103;%20&#1075;&#1088;&#1072;&#1078;&#1076;&#1072;&#1085;\&#1040;&#1085;&#1072;&#1083;&#1080;&#1079;%20&#1082;%20&#1075;&#1086;&#1076;&#1086;&#1074;&#1086;&#1084;&#1091;%20201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doughnutChart>
        <c:varyColors val="1"/>
        <c:ser>
          <c:idx val="0"/>
          <c:order val="0"/>
          <c:spPr>
            <a:scene3d>
              <a:camera prst="orthographicFront"/>
              <a:lightRig rig="threePt" dir="t"/>
            </a:scene3d>
            <a:sp3d>
              <a:bevelT w="139700" h="139700" prst="divot"/>
            </a:sp3d>
          </c:spPr>
          <c:dPt>
            <c:idx val="0"/>
            <c:spPr>
              <a:gradFill flip="none" rotWithShape="1">
                <a:gsLst>
                  <a:gs pos="0">
                    <a:srgbClr val="FE7C58">
                      <a:shade val="30000"/>
                      <a:satMod val="115000"/>
                    </a:srgbClr>
                  </a:gs>
                  <a:gs pos="50000">
                    <a:srgbClr val="FE7C58">
                      <a:shade val="67500"/>
                      <a:satMod val="115000"/>
                    </a:srgbClr>
                  </a:gs>
                  <a:gs pos="100000">
                    <a:srgbClr val="FE7C58">
                      <a:shade val="100000"/>
                      <a:satMod val="115000"/>
                    </a:srgbClr>
                  </a:gs>
                </a:gsLst>
                <a:lin ang="2700000" scaled="1"/>
                <a:tileRect/>
              </a:gra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Pt>
            <c:idx val="1"/>
            <c:spPr>
              <a:gradFill flip="none" rotWithShape="1">
                <a:gsLst>
                  <a:gs pos="0">
                    <a:srgbClr val="D6ECFF">
                      <a:shade val="30000"/>
                      <a:satMod val="115000"/>
                    </a:srgbClr>
                  </a:gs>
                  <a:gs pos="50000">
                    <a:srgbClr val="D6ECFF">
                      <a:shade val="67500"/>
                      <a:satMod val="115000"/>
                    </a:srgbClr>
                  </a:gs>
                  <a:gs pos="100000">
                    <a:srgbClr val="D6ECFF">
                      <a:shade val="100000"/>
                      <a:satMod val="115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Pt>
            <c:idx val="2"/>
            <c:spPr>
              <a:solidFill>
                <a:schemeClr val="accent3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39700" h="139700" prst="divot"/>
              </a:sp3d>
            </c:spPr>
          </c:dPt>
          <c:dLbls>
            <c:dLbl>
              <c:idx val="0"/>
              <c:layout>
                <c:manualLayout>
                  <c:x val="0.30674444306685261"/>
                  <c:y val="-0.25955422160136926"/>
                </c:manualLayout>
              </c:layout>
              <c:tx>
                <c:rich>
                  <a:bodyPr/>
                  <a:lstStyle/>
                  <a:p>
                    <a:pPr algn="ctr" rtl="0"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Налоговые доходы
</a:t>
                    </a:r>
                    <a:r>
                      <a:rPr lang="ru-RU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92 775,5</a:t>
                    </a: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
</a:t>
                    </a:r>
                    <a:r>
                      <a:rPr lang="ru-RU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70,5%</a:t>
                    </a:r>
                    <a:endParaRPr lang="ru-RU" sz="1600" b="1" i="0" u="none" strike="noStrike" kern="1200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gradFill rotWithShape="1">
                  <a:gsLst>
                    <a:gs pos="20000">
                      <a:schemeClr val="accent3">
                        <a:tint val="9000"/>
                      </a:schemeClr>
                    </a:gs>
                    <a:gs pos="100000">
                      <a:schemeClr val="accent3">
                        <a:tint val="70000"/>
                        <a:satMod val="100000"/>
                      </a:schemeClr>
                    </a:gs>
                  </a:gsLst>
                  <a:path path="circle">
                    <a:fillToRect l="-15000" t="-15000" r="115000" b="115000"/>
                  </a:path>
                </a:gradFill>
                <a:ln w="9525" cap="flat" cmpd="sng" algn="ctr">
                  <a:solidFill>
                    <a:schemeClr val="accent3">
                      <a:shade val="48000"/>
                      <a:satMod val="110000"/>
                    </a:schemeClr>
                  </a:solidFill>
                  <a:prstDash val="solid"/>
                </a:ln>
                <a:effectLst>
                  <a:glow rad="101600">
                    <a:schemeClr val="accent3">
                      <a:lumMod val="75000"/>
                      <a:alpha val="60000"/>
                    </a:schemeClr>
                  </a:glow>
                  <a:outerShdw blurRad="130000" dist="101600" dir="2700000" algn="tl" rotWithShape="0">
                    <a:srgbClr val="000000">
                      <a:alpha val="35000"/>
                    </a:srgbClr>
                  </a:outerShdw>
                </a:effectLst>
              </c:spPr>
            </c:dLbl>
            <c:dLbl>
              <c:idx val="1"/>
              <c:layout>
                <c:manualLayout>
                  <c:x val="-0.21542498998827841"/>
                  <c:y val="0.20115768960921387"/>
                </c:manualLayout>
              </c:layout>
              <c:tx>
                <c:rich>
                  <a:bodyPr/>
                  <a:lstStyle/>
                  <a:p>
                    <a:pPr algn="ctr" rtl="0"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Неналоговые доходы
</a:t>
                    </a:r>
                    <a:r>
                      <a:rPr lang="ru-RU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9 611,5</a:t>
                    </a: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
</a:t>
                    </a:r>
                    <a:r>
                      <a:rPr lang="ru-RU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7,3%</a:t>
                    </a:r>
                    <a:endParaRPr lang="ru-RU" sz="1600" b="1" i="0" u="none" strike="noStrike" kern="1200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gradFill rotWithShape="1">
                  <a:gsLst>
                    <a:gs pos="20000">
                      <a:schemeClr val="accent3">
                        <a:tint val="9000"/>
                      </a:schemeClr>
                    </a:gs>
                    <a:gs pos="100000">
                      <a:schemeClr val="accent3">
                        <a:tint val="70000"/>
                        <a:satMod val="100000"/>
                      </a:schemeClr>
                    </a:gs>
                  </a:gsLst>
                  <a:path path="circle">
                    <a:fillToRect l="-15000" t="-15000" r="115000" b="115000"/>
                  </a:path>
                </a:gradFill>
                <a:ln w="9525" cap="flat" cmpd="sng" algn="ctr">
                  <a:solidFill>
                    <a:schemeClr val="accent3">
                      <a:shade val="48000"/>
                      <a:satMod val="110000"/>
                    </a:schemeClr>
                  </a:solidFill>
                  <a:prstDash val="solid"/>
                </a:ln>
                <a:effectLst>
                  <a:glow rad="101600">
                    <a:schemeClr val="accent3">
                      <a:lumMod val="75000"/>
                      <a:alpha val="60000"/>
                    </a:schemeClr>
                  </a:glow>
                  <a:outerShdw blurRad="130000" dist="101600" dir="2700000" algn="tl" rotWithShape="0">
                    <a:srgbClr val="000000">
                      <a:alpha val="35000"/>
                    </a:srgbClr>
                  </a:outerShdw>
                </a:effectLst>
              </c:spPr>
            </c:dLbl>
            <c:dLbl>
              <c:idx val="2"/>
              <c:layout>
                <c:manualLayout>
                  <c:x val="-0.26876793132871685"/>
                  <c:y val="-7.863292348440333E-2"/>
                </c:manualLayout>
              </c:layout>
              <c:tx>
                <c:rich>
                  <a:bodyPr/>
                  <a:lstStyle/>
                  <a:p>
                    <a:pPr algn="ctr" rtl="0">
                      <a:defRPr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Безвозмездные поступления 
</a:t>
                    </a:r>
                    <a:r>
                      <a:rPr lang="ru-RU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29 232,5</a:t>
                    </a:r>
                    <a:r>
                      <a:rPr lang="ru-RU" sz="1600" b="1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
</a:t>
                    </a:r>
                    <a:r>
                      <a:rPr lang="ru-RU" sz="1600" b="1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rPr>
                      <a:t>22,2%</a:t>
                    </a:r>
                    <a:endParaRPr lang="ru-RU" sz="1600" b="1" i="0" u="none" strike="noStrike" kern="1200" baseline="0" dirty="0"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gradFill rotWithShape="1">
                  <a:gsLst>
                    <a:gs pos="20000">
                      <a:schemeClr val="accent3">
                        <a:tint val="9000"/>
                      </a:schemeClr>
                    </a:gs>
                    <a:gs pos="100000">
                      <a:schemeClr val="accent3">
                        <a:tint val="70000"/>
                        <a:satMod val="100000"/>
                      </a:schemeClr>
                    </a:gs>
                  </a:gsLst>
                  <a:path path="circle">
                    <a:fillToRect l="-15000" t="-15000" r="115000" b="115000"/>
                  </a:path>
                </a:gradFill>
                <a:ln w="9525" cap="flat" cmpd="sng" algn="ctr">
                  <a:solidFill>
                    <a:schemeClr val="accent3">
                      <a:shade val="48000"/>
                      <a:satMod val="110000"/>
                    </a:schemeClr>
                  </a:solidFill>
                  <a:prstDash val="solid"/>
                </a:ln>
                <a:effectLst>
                  <a:glow rad="101600">
                    <a:schemeClr val="accent3">
                      <a:lumMod val="75000"/>
                      <a:alpha val="60000"/>
                    </a:schemeClr>
                  </a:glow>
                  <a:outerShdw blurRad="130000" dist="101600" dir="2700000" algn="tl" rotWithShape="0">
                    <a:srgbClr val="000000">
                      <a:alpha val="35000"/>
                    </a:srgbClr>
                  </a:outerShdw>
                </a:effectLst>
              </c:spPr>
            </c:dLbl>
            <c:spPr>
              <a:gradFill rotWithShape="1">
                <a:gsLst>
                  <a:gs pos="20000">
                    <a:schemeClr val="accent3">
                      <a:tint val="9000"/>
                    </a:schemeClr>
                  </a:gs>
                  <a:gs pos="100000">
                    <a:schemeClr val="accent3">
                      <a:tint val="70000"/>
                      <a:satMod val="100000"/>
                    </a:schemeClr>
                  </a:gs>
                </a:gsLst>
                <a:path path="circle">
                  <a:fillToRect l="-15000" t="-15000" r="115000" b="115000"/>
                </a:path>
              </a:gradFill>
              <a:ln w="9525" cap="flat" cmpd="sng" algn="ctr">
                <a:solidFill>
                  <a:schemeClr val="accent3">
                    <a:shade val="48000"/>
                    <a:satMod val="110000"/>
                  </a:schemeClr>
                </a:solidFill>
                <a:prstDash val="solid"/>
              </a:ln>
              <a:effectLst>
                <a:glow rad="101600">
                  <a:schemeClr val="accent3">
                    <a:lumMod val="75000"/>
                    <a:alpha val="60000"/>
                  </a:schemeClr>
                </a:glow>
                <a:outerShdw blurRad="130000" dist="101600" dir="2700000" algn="tl" rotWithShape="0">
                  <a:srgbClr val="000000">
                    <a:alpha val="35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showCatName val="1"/>
            <c:showPercent val="1"/>
            <c:showLeaderLines val="1"/>
          </c:dLbls>
          <c:cat>
            <c:strRef>
              <c:f>'структура доходов'!$O$2:$O$4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 </c:v>
                </c:pt>
              </c:strCache>
            </c:strRef>
          </c:cat>
          <c:val>
            <c:numRef>
              <c:f>'структура доходов'!$R$2:$R$4</c:f>
              <c:numCache>
                <c:formatCode>#,##0.0</c:formatCode>
                <c:ptCount val="3"/>
                <c:pt idx="0">
                  <c:v>14214.4</c:v>
                </c:pt>
                <c:pt idx="1">
                  <c:v>186.5</c:v>
                </c:pt>
                <c:pt idx="2" formatCode="General">
                  <c:v>3791.2</c:v>
                </c:pt>
              </c:numCache>
            </c:numRef>
          </c:val>
        </c:ser>
        <c:firstSliceAng val="0"/>
        <c:holeSize val="50"/>
      </c:doughnutChart>
    </c:plotArea>
    <c:plotVisOnly val="1"/>
    <c:dispBlanksAs val="zero"/>
  </c:chart>
  <c:spPr>
    <a:gradFill>
      <a:gsLst>
        <a:gs pos="0">
          <a:srgbClr val="7FD13B">
            <a:lumMod val="50000"/>
          </a:srgbClr>
        </a:gs>
        <a:gs pos="50000">
          <a:srgbClr val="00ADDC">
            <a:lumMod val="60000"/>
            <a:lumOff val="40000"/>
          </a:srgbClr>
        </a:gs>
        <a:gs pos="100000">
          <a:srgbClr val="EA157A">
            <a:lumMod val="50000"/>
          </a:srgbClr>
        </a:gs>
      </a:gsLst>
      <a:lin ang="13500000" scaled="1"/>
    </a:gra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.57195888596919275"/>
          <c:y val="1.7101684606617575E-2"/>
          <c:w val="0.14966270963860667"/>
          <c:h val="0.86512780312999138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42619.4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Аксцизы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11343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ЕСХН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3381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Налог на имущество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6644.5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Земельный налог</c:v>
                </c:pt>
              </c:strCache>
            </c:strRef>
          </c:tx>
          <c:spPr>
            <a:solidFill>
              <a:srgbClr val="6B81C7"/>
            </a:solidFill>
          </c:spPr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28787.4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Аренда земли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8060.5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Аренда имущества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Лист1!$H$2</c:f>
              <c:numCache>
                <c:formatCode>General</c:formatCode>
                <c:ptCount val="1"/>
                <c:pt idx="0">
                  <c:v>75.8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Доходы от продажи земли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Лист1!$I$2</c:f>
              <c:numCache>
                <c:formatCode>General</c:formatCode>
                <c:ptCount val="1"/>
                <c:pt idx="0">
                  <c:v>1094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Штрафы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Лист1!$J$2</c:f>
              <c:numCache>
                <c:formatCode>General</c:formatCode>
                <c:ptCount val="1"/>
                <c:pt idx="0">
                  <c:v>128.1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Прочие поступления от использования имущества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Лист1!$K$2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</c:ser>
        <c:ser>
          <c:idx val="10"/>
          <c:order val="10"/>
          <c:tx>
            <c:strRef>
              <c:f>Лист1!$L$1</c:f>
              <c:strCache>
                <c:ptCount val="1"/>
                <c:pt idx="0">
                  <c:v>Прочие доходы от оказания платных услуг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Собственные доходы 2017 год</c:v>
                </c:pt>
              </c:strCache>
            </c:strRef>
          </c:cat>
          <c:val>
            <c:numRef>
              <c:f>Лист1!$L$2</c:f>
              <c:numCache>
                <c:formatCode>General</c:formatCode>
                <c:ptCount val="1"/>
                <c:pt idx="0">
                  <c:v>151.19999999999999</c:v>
                </c:pt>
              </c:numCache>
            </c:numRef>
          </c:val>
        </c:ser>
        <c:shape val="box"/>
        <c:axId val="67617536"/>
        <c:axId val="67619072"/>
        <c:axId val="0"/>
      </c:bar3DChart>
      <c:catAx>
        <c:axId val="676175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899" b="1"/>
            </a:pPr>
            <a:endParaRPr lang="ru-RU"/>
          </a:p>
        </c:txPr>
        <c:crossAx val="67619072"/>
        <c:crosses val="autoZero"/>
        <c:auto val="1"/>
        <c:lblAlgn val="ctr"/>
        <c:lblOffset val="100"/>
      </c:catAx>
      <c:valAx>
        <c:axId val="6761907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67617536"/>
        <c:crosses val="autoZero"/>
        <c:crossBetween val="between"/>
      </c:valAx>
      <c:spPr>
        <a:noFill/>
        <a:ln w="25385">
          <a:noFill/>
        </a:ln>
      </c:spPr>
    </c:plotArea>
    <c:legend>
      <c:legendPos val="r"/>
      <c:layout>
        <c:manualLayout>
          <c:xMode val="edge"/>
          <c:yMode val="edge"/>
          <c:x val="0.70926127693341035"/>
          <c:y val="0.14021979206271726"/>
          <c:w val="0.27025099102367617"/>
          <c:h val="0.58163918061740549"/>
        </c:manualLayout>
      </c:layout>
      <c:txPr>
        <a:bodyPr/>
        <a:lstStyle/>
        <a:p>
          <a:pPr>
            <a:defRPr sz="900"/>
          </a:pPr>
          <a:endParaRPr lang="ru-RU"/>
        </a:p>
      </c:txPr>
    </c:legend>
    <c:plotVisOnly val="1"/>
    <c:dispBlanksAs val="gap"/>
  </c:chart>
  <c:txPr>
    <a:bodyPr/>
    <a:lstStyle/>
    <a:p>
      <a:pPr>
        <a:defRPr sz="1799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hPercent val="116"/>
      <c:depthPercent val="830"/>
      <c:rAngAx val="1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35051546391752764"/>
          <c:y val="1.5254237288135601E-2"/>
          <c:w val="0.60953608247422686"/>
          <c:h val="0.95593220338983065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FF00FF"/>
            </a:solidFill>
            <a:ln w="9713">
              <a:solidFill>
                <a:schemeClr val="tx1"/>
              </a:solidFill>
              <a:prstDash val="solid"/>
            </a:ln>
          </c:spPr>
          <c:dPt>
            <c:idx val="1"/>
            <c:spPr>
              <a:solidFill>
                <a:srgbClr val="FF99CC"/>
              </a:solidFill>
              <a:ln w="9713">
                <a:solidFill>
                  <a:schemeClr val="tx1"/>
                </a:solidFill>
                <a:prstDash val="solid"/>
              </a:ln>
            </c:spPr>
          </c:dPt>
          <c:dPt>
            <c:idx val="2"/>
            <c:spPr>
              <a:solidFill>
                <a:srgbClr val="7030A0"/>
              </a:solidFill>
              <a:ln w="9713">
                <a:solidFill>
                  <a:schemeClr val="tx1"/>
                </a:solidFill>
                <a:prstDash val="solid"/>
              </a:ln>
            </c:spPr>
          </c:dPt>
          <c:dPt>
            <c:idx val="3"/>
            <c:spPr>
              <a:solidFill>
                <a:schemeClr val="accent2">
                  <a:lumMod val="75000"/>
                </a:schemeClr>
              </a:solidFill>
              <a:ln w="9713">
                <a:solidFill>
                  <a:schemeClr val="tx1"/>
                </a:solidFill>
                <a:prstDash val="solid"/>
              </a:ln>
            </c:spPr>
          </c:dPt>
          <c:dPt>
            <c:idx val="4"/>
            <c:spPr>
              <a:solidFill>
                <a:schemeClr val="tx2">
                  <a:lumMod val="60000"/>
                  <a:lumOff val="40000"/>
                </a:schemeClr>
              </a:solidFill>
              <a:ln w="9713">
                <a:solidFill>
                  <a:schemeClr val="tx1"/>
                </a:solidFill>
                <a:prstDash val="solid"/>
              </a:ln>
            </c:spPr>
          </c:dPt>
          <c:dPt>
            <c:idx val="5"/>
            <c:spPr>
              <a:solidFill>
                <a:schemeClr val="accent2">
                  <a:lumMod val="20000"/>
                  <a:lumOff val="80000"/>
                </a:schemeClr>
              </a:solidFill>
              <a:ln w="9713">
                <a:solidFill>
                  <a:schemeClr val="tx1"/>
                </a:solidFill>
                <a:prstDash val="solid"/>
              </a:ln>
            </c:spPr>
          </c:dPt>
          <c:dPt>
            <c:idx val="6"/>
            <c:spPr>
              <a:solidFill>
                <a:srgbClr val="A65A6C"/>
              </a:solidFill>
              <a:ln w="9713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7.3881667165998144E-2"/>
                  <c:y val="0.15564202334630411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7.647371216144451E-2"/>
                  <c:y val="-4.2168544684782885E-2"/>
                </c:manualLayout>
              </c:layout>
              <c:showVal val="1"/>
            </c:dLbl>
            <c:dLbl>
              <c:idx val="2"/>
              <c:layout>
                <c:manualLayout>
                  <c:x val="8.4570808875450779E-2"/>
                  <c:y val="-5.4216799734339467E-2"/>
                </c:manualLayout>
              </c:layout>
              <c:showVal val="1"/>
            </c:dLbl>
            <c:dLbl>
              <c:idx val="3"/>
              <c:layout>
                <c:manualLayout>
                  <c:x val="0.17035537420171637"/>
                  <c:y val="-0.1590980133175118"/>
                </c:manualLayout>
              </c:layout>
              <c:showVal val="1"/>
            </c:dLbl>
            <c:dLbl>
              <c:idx val="4"/>
              <c:layout>
                <c:manualLayout>
                  <c:x val="0.10408921933085501"/>
                  <c:y val="-6.9277132007704176E-2"/>
                </c:manualLayout>
              </c:layout>
              <c:showVal val="1"/>
            </c:dLbl>
            <c:dLbl>
              <c:idx val="5"/>
              <c:layout>
                <c:manualLayout>
                  <c:x val="3.611241903312272E-2"/>
                  <c:y val="1.1044015074133899E-16"/>
                </c:manualLayout>
              </c:layout>
              <c:showVal val="1"/>
            </c:dLbl>
            <c:dLbl>
              <c:idx val="6"/>
              <c:layout>
                <c:manualLayout>
                  <c:x val="9.0198649333843597E-2"/>
                  <c:y val="-6.1208630771002887E-2"/>
                </c:manualLayout>
              </c:layout>
              <c:showVal val="1"/>
            </c:dLbl>
            <c:showVal val="1"/>
          </c:dLbls>
          <c:cat>
            <c:strRef>
              <c:f>Sheet1!$A$2:$A$8</c:f>
              <c:strCache>
                <c:ptCount val="7"/>
                <c:pt idx="0">
                  <c:v>Арендная плата за землю</c:v>
                </c:pt>
                <c:pt idx="1">
                  <c:v>Доходы от продажи земельных участков</c:v>
                </c:pt>
                <c:pt idx="2">
                  <c:v>Аренда муниципального имущества</c:v>
                </c:pt>
                <c:pt idx="3">
                  <c:v>Прочие поступления (штрафы)</c:v>
                </c:pt>
                <c:pt idx="4">
                  <c:v>Прочие доходы от использования имущества</c:v>
                </c:pt>
                <c:pt idx="5">
                  <c:v>Прочие доходы от оказания платных услуг и компенсации затрат</c:v>
                </c:pt>
                <c:pt idx="6">
                  <c:v>Прочие неналоговые доходы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8060.5</c:v>
                </c:pt>
                <c:pt idx="1">
                  <c:v>1093.9000000000001</c:v>
                </c:pt>
                <c:pt idx="2">
                  <c:v>75.8</c:v>
                </c:pt>
                <c:pt idx="3">
                  <c:v>128.1</c:v>
                </c:pt>
                <c:pt idx="4">
                  <c:v>91.9</c:v>
                </c:pt>
                <c:pt idx="5">
                  <c:v>151.19999999999999</c:v>
                </c:pt>
                <c:pt idx="6">
                  <c:v>10.1</c:v>
                </c:pt>
              </c:numCache>
            </c:numRef>
          </c:val>
        </c:ser>
        <c:gapWidth val="0"/>
        <c:gapDepth val="0"/>
        <c:shape val="cylinder"/>
        <c:axId val="68991232"/>
        <c:axId val="68997120"/>
        <c:axId val="0"/>
      </c:bar3DChart>
      <c:catAx>
        <c:axId val="68991232"/>
        <c:scaling>
          <c:orientation val="minMax"/>
        </c:scaling>
        <c:delete val="1"/>
        <c:axPos val="b"/>
        <c:numFmt formatCode="General" sourceLinked="1"/>
        <c:tickLblPos val="none"/>
        <c:crossAx val="68997120"/>
        <c:crosses val="autoZero"/>
        <c:auto val="1"/>
        <c:lblAlgn val="ctr"/>
        <c:lblOffset val="100"/>
      </c:catAx>
      <c:valAx>
        <c:axId val="68997120"/>
        <c:scaling>
          <c:orientation val="minMax"/>
        </c:scaling>
        <c:delete val="1"/>
        <c:axPos val="l"/>
        <c:numFmt formatCode="General" sourceLinked="1"/>
        <c:tickLblPos val="none"/>
        <c:crossAx val="68991232"/>
        <c:crosses val="autoZero"/>
        <c:crossBetween val="between"/>
      </c:valAx>
      <c:spPr>
        <a:noFill/>
        <a:ln w="26439">
          <a:noFill/>
        </a:ln>
      </c:spPr>
    </c:plotArea>
    <c:legend>
      <c:legendPos val="l"/>
      <c:layout>
        <c:manualLayout>
          <c:xMode val="edge"/>
          <c:yMode val="edge"/>
          <c:x val="1.4814711124798194E-2"/>
          <c:y val="5.3397229803660594E-2"/>
          <c:w val="0.30909903226107477"/>
          <c:h val="0.90970663144514963"/>
        </c:manualLayout>
      </c:layout>
      <c:spPr>
        <a:noFill/>
        <a:ln w="9713">
          <a:solidFill>
            <a:srgbClr val="FFFFFF"/>
          </a:solidFill>
          <a:prstDash val="solid"/>
        </a:ln>
      </c:spPr>
      <c:txPr>
        <a:bodyPr/>
        <a:lstStyle/>
        <a:p>
          <a:pPr algn="l">
            <a:defRPr sz="1000" b="0" i="0" u="none" strike="noStrike" spc="0" baseline="0">
              <a:solidFill>
                <a:schemeClr val="tx1"/>
              </a:solidFill>
              <a:latin typeface="+mn-lt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319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hPercent val="116"/>
      <c:depthPercent val="830"/>
      <c:rAngAx val="1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35051546391752747"/>
          <c:y val="1.5254237288135601E-2"/>
          <c:w val="0.60953608247422686"/>
          <c:h val="0.95593220338983065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rgbClr val="FF00FF"/>
            </a:solidFill>
            <a:ln w="9332">
              <a:solidFill>
                <a:schemeClr val="tx1"/>
              </a:solidFill>
              <a:prstDash val="solid"/>
            </a:ln>
          </c:spPr>
          <c:dPt>
            <c:idx val="1"/>
            <c:spPr>
              <a:solidFill>
                <a:srgbClr val="FF99CC"/>
              </a:solidFill>
              <a:ln w="9332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6955260869185809E-2"/>
                  <c:y val="0.14267185473411137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showVal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2017</c:v>
                </c:pt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>
                  <c:v>42619.5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rgbClr val="CC99FF"/>
            </a:solidFill>
            <a:ln w="9332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6.9264062968123529E-3"/>
                  <c:y val="6.2256809338521499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delete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2017</c:v>
                </c:pt>
              </c:numCache>
            </c:numRef>
          </c:cat>
          <c:val>
            <c:numRef>
              <c:f>Sheet1!$B$3:$C$3</c:f>
              <c:numCache>
                <c:formatCode>General</c:formatCode>
                <c:ptCount val="2"/>
                <c:pt idx="0">
                  <c:v>11342.9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Земельный налог</c:v>
                </c:pt>
              </c:strCache>
            </c:strRef>
          </c:tx>
          <c:spPr>
            <a:solidFill>
              <a:schemeClr val="hlink"/>
            </a:solidFill>
            <a:ln w="9332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6.4646458770248383E-2"/>
                  <c:y val="8.0415045395590662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showVal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2017</c:v>
                </c:pt>
              </c:numCache>
            </c:numRef>
          </c:cat>
          <c:val>
            <c:numRef>
              <c:f>Sheet1!$B$4:$C$4</c:f>
              <c:numCache>
                <c:formatCode>General</c:formatCode>
                <c:ptCount val="2"/>
                <c:pt idx="0">
                  <c:v>28787.4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ЕСХН</c:v>
                </c:pt>
              </c:strCache>
            </c:strRef>
          </c:tx>
          <c:spPr>
            <a:solidFill>
              <a:schemeClr val="folHlink"/>
            </a:solidFill>
            <a:ln w="9332">
              <a:solidFill>
                <a:schemeClr val="tx1"/>
              </a:solidFill>
              <a:prstDash val="solid"/>
            </a:ln>
          </c:spPr>
          <c:dLbls>
            <c:showVal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2017</c:v>
                </c:pt>
              </c:numCache>
            </c:numRef>
          </c:cat>
          <c:val>
            <c:numRef>
              <c:f>Sheet1!$B$5:$C$5</c:f>
              <c:numCache>
                <c:formatCode>General</c:formatCode>
                <c:ptCount val="2"/>
                <c:pt idx="0">
                  <c:v>3381.1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налог на имущество</c:v>
                </c:pt>
              </c:strCache>
            </c:strRef>
          </c:tx>
          <c:spPr>
            <a:solidFill>
              <a:schemeClr val="bg2"/>
            </a:solidFill>
            <a:ln w="9332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8.0808073462810506E-2"/>
                  <c:y val="1.0376134889753662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showVal val="1"/>
          </c:dLbls>
          <c:cat>
            <c:numRef>
              <c:f>Sheet1!$B$1:$C$1</c:f>
              <c:numCache>
                <c:formatCode>General</c:formatCode>
                <c:ptCount val="2"/>
                <c:pt idx="0">
                  <c:v>2017</c:v>
                </c:pt>
              </c:numCache>
            </c:numRef>
          </c:cat>
          <c:val>
            <c:numRef>
              <c:f>Sheet1!$B$6:$C$6</c:f>
              <c:numCache>
                <c:formatCode>General</c:formatCode>
                <c:ptCount val="2"/>
                <c:pt idx="0">
                  <c:v>6644.5</c:v>
                </c:pt>
              </c:numCache>
            </c:numRef>
          </c:val>
        </c:ser>
        <c:gapWidth val="0"/>
        <c:gapDepth val="0"/>
        <c:shape val="cylinder"/>
        <c:axId val="69620096"/>
        <c:axId val="69621632"/>
        <c:axId val="0"/>
      </c:bar3DChart>
      <c:catAx>
        <c:axId val="69620096"/>
        <c:scaling>
          <c:orientation val="minMax"/>
        </c:scaling>
        <c:delete val="1"/>
        <c:axPos val="b"/>
        <c:numFmt formatCode="General" sourceLinked="1"/>
        <c:tickLblPos val="none"/>
        <c:crossAx val="69621632"/>
        <c:crosses val="autoZero"/>
        <c:auto val="1"/>
        <c:lblAlgn val="ctr"/>
        <c:lblOffset val="100"/>
      </c:catAx>
      <c:valAx>
        <c:axId val="69621632"/>
        <c:scaling>
          <c:orientation val="minMax"/>
        </c:scaling>
        <c:delete val="1"/>
        <c:axPos val="l"/>
        <c:numFmt formatCode="General" sourceLinked="1"/>
        <c:tickLblPos val="none"/>
        <c:crossAx val="69620096"/>
        <c:crosses val="autoZero"/>
        <c:crossBetween val="between"/>
      </c:valAx>
      <c:spPr>
        <a:noFill/>
        <a:ln w="25402">
          <a:noFill/>
        </a:ln>
      </c:spPr>
    </c:plotArea>
    <c:legend>
      <c:legendPos val="l"/>
      <c:layout>
        <c:manualLayout>
          <c:xMode val="edge"/>
          <c:yMode val="edge"/>
          <c:x val="3.8660308306532106E-3"/>
          <c:y val="0.22372890888638924"/>
          <c:w val="0.33247421537096877"/>
          <c:h val="0.5525423905345167"/>
        </c:manualLayout>
      </c:layout>
      <c:spPr>
        <a:noFill/>
        <a:ln w="9332">
          <a:solidFill>
            <a:srgbClr val="FFFFFF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chemeClr val="tx1"/>
              </a:solidFill>
              <a:latin typeface="+mn-lt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26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hPercent val="116"/>
      <c:depthPercent val="830"/>
      <c:rAngAx val="1"/>
    </c:view3D>
    <c:floor>
      <c:spPr>
        <a:noFill/>
        <a:ln w="9525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35051546391752814"/>
          <c:y val="1.5254237288135601E-2"/>
          <c:w val="0.60953608247422686"/>
          <c:h val="0.95593220338983065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Акцизы 2016</c:v>
                </c:pt>
              </c:strCache>
            </c:strRef>
          </c:tx>
          <c:spPr>
            <a:solidFill>
              <a:srgbClr val="FF00FF"/>
            </a:solidFill>
            <a:ln w="9331">
              <a:solidFill>
                <a:schemeClr val="tx1"/>
              </a:solidFill>
              <a:prstDash val="solid"/>
            </a:ln>
          </c:spPr>
          <c:dPt>
            <c:idx val="1"/>
            <c:spPr>
              <a:solidFill>
                <a:srgbClr val="FF99CC"/>
              </a:solidFill>
              <a:ln w="9331">
                <a:solidFill>
                  <a:schemeClr val="tx1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6.0164177753642883E-2"/>
                  <c:y val="0.11279044427540597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showVal val="1"/>
          </c:dLbls>
          <c:cat>
            <c:numRef>
              <c:f>Sheet1!$B$1:$C$1</c:f>
              <c:numCache>
                <c:formatCode>General</c:formatCode>
                <c:ptCount val="2"/>
              </c:numCache>
            </c:numRef>
          </c:cat>
          <c:val>
            <c:numRef>
              <c:f>Sheet1!$B$2:$C$2</c:f>
              <c:numCache>
                <c:formatCode>General</c:formatCode>
                <c:ptCount val="2"/>
                <c:pt idx="0" formatCode="#,##0.0">
                  <c:v>13302.3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Акцизы 2017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9331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8.9262738709385461E-2"/>
                  <c:y val="9.3299068686910763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Val val="1"/>
            </c:dLbl>
            <c:delete val="1"/>
          </c:dLbls>
          <c:cat>
            <c:numRef>
              <c:f>Sheet1!$B$1:$C$1</c:f>
              <c:numCache>
                <c:formatCode>General</c:formatCode>
                <c:ptCount val="2"/>
              </c:numCache>
            </c:numRef>
          </c:cat>
          <c:val>
            <c:numRef>
              <c:f>Sheet1!$B$3:$C$3</c:f>
              <c:numCache>
                <c:formatCode>General</c:formatCode>
                <c:ptCount val="2"/>
                <c:pt idx="0" formatCode="#,##0.0">
                  <c:v>11342.9</c:v>
                </c:pt>
              </c:numCache>
            </c:numRef>
          </c:val>
        </c:ser>
        <c:gapWidth val="0"/>
        <c:gapDepth val="0"/>
        <c:shape val="cylinder"/>
        <c:axId val="71126400"/>
        <c:axId val="71132288"/>
        <c:axId val="0"/>
      </c:bar3DChart>
      <c:catAx>
        <c:axId val="71126400"/>
        <c:scaling>
          <c:orientation val="minMax"/>
        </c:scaling>
        <c:delete val="1"/>
        <c:axPos val="b"/>
        <c:numFmt formatCode="General" sourceLinked="1"/>
        <c:tickLblPos val="none"/>
        <c:crossAx val="71132288"/>
        <c:crosses val="autoZero"/>
        <c:auto val="1"/>
        <c:lblAlgn val="ctr"/>
        <c:lblOffset val="100"/>
      </c:catAx>
      <c:valAx>
        <c:axId val="71132288"/>
        <c:scaling>
          <c:orientation val="minMax"/>
        </c:scaling>
        <c:delete val="1"/>
        <c:axPos val="l"/>
        <c:numFmt formatCode="#,##0.0" sourceLinked="1"/>
        <c:tickLblPos val="none"/>
        <c:crossAx val="71126400"/>
        <c:crosses val="autoZero"/>
        <c:crossBetween val="between"/>
      </c:valAx>
      <c:spPr>
        <a:noFill/>
        <a:ln w="25400">
          <a:noFill/>
        </a:ln>
      </c:spPr>
    </c:plotArea>
    <c:legend>
      <c:legendPos val="l"/>
      <c:layout>
        <c:manualLayout>
          <c:xMode val="edge"/>
          <c:yMode val="edge"/>
          <c:x val="7.7044181343896637E-2"/>
          <c:y val="0.13995319927307129"/>
          <c:w val="0.30185886340650303"/>
          <c:h val="0.16527259662401439"/>
        </c:manualLayout>
      </c:layout>
      <c:spPr>
        <a:noFill/>
        <a:ln w="9331">
          <a:solidFill>
            <a:srgbClr val="FFFFFF"/>
          </a:solidFill>
          <a:prstDash val="solid"/>
        </a:ln>
      </c:spPr>
      <c:txPr>
        <a:bodyPr/>
        <a:lstStyle/>
        <a:p>
          <a:pPr>
            <a:defRPr sz="1200" b="0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267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Обслуживание государственного и муниципального долга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4181.7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1200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Спорт и физическая культура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480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42679.9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Лист1!$G$2</c:f>
              <c:numCache>
                <c:formatCode>General</c:formatCode>
                <c:ptCount val="1"/>
                <c:pt idx="0">
                  <c:v>230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Лист1!$H$2</c:f>
              <c:numCache>
                <c:formatCode>General</c:formatCode>
                <c:ptCount val="1"/>
                <c:pt idx="0">
                  <c:v>28043.7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Лист1!$I$2</c:f>
              <c:numCache>
                <c:formatCode>General</c:formatCode>
                <c:ptCount val="1"/>
                <c:pt idx="0">
                  <c:v>12078.3</c:v>
                </c:pt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Лист1!$J$2</c:f>
              <c:numCache>
                <c:formatCode>General</c:formatCode>
                <c:ptCount val="1"/>
                <c:pt idx="0">
                  <c:v>2250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cat>
            <c:strRef>
              <c:f>Лист1!$A$2</c:f>
              <c:strCache>
                <c:ptCount val="1"/>
                <c:pt idx="0">
                  <c:v>Всего расходов на 2017 год</c:v>
                </c:pt>
              </c:strCache>
            </c:strRef>
          </c:cat>
          <c:val>
            <c:numRef>
              <c:f>Лист1!$K$2</c:f>
              <c:numCache>
                <c:formatCode>General</c:formatCode>
                <c:ptCount val="1"/>
                <c:pt idx="0">
                  <c:v>16725.3</c:v>
                </c:pt>
              </c:numCache>
            </c:numRef>
          </c:val>
        </c:ser>
        <c:shape val="cylinder"/>
        <c:axId val="157668096"/>
        <c:axId val="157669632"/>
        <c:axId val="0"/>
      </c:bar3DChart>
      <c:catAx>
        <c:axId val="1576680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881" b="1"/>
            </a:pPr>
            <a:endParaRPr lang="ru-RU"/>
          </a:p>
        </c:txPr>
        <c:crossAx val="157669632"/>
        <c:crosses val="autoZero"/>
        <c:auto val="1"/>
        <c:lblAlgn val="ctr"/>
        <c:lblOffset val="100"/>
      </c:catAx>
      <c:valAx>
        <c:axId val="157669632"/>
        <c:scaling>
          <c:orientation val="minMax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783"/>
            </a:pPr>
            <a:endParaRPr lang="ru-RU"/>
          </a:p>
        </c:txPr>
        <c:crossAx val="157668096"/>
        <c:crosses val="autoZero"/>
        <c:crossBetween val="between"/>
      </c:valAx>
      <c:spPr>
        <a:noFill/>
        <a:ln w="24856">
          <a:noFill/>
        </a:ln>
      </c:spPr>
    </c:plotArea>
    <c:legend>
      <c:legendPos val="r"/>
      <c:layout>
        <c:manualLayout>
          <c:xMode val="edge"/>
          <c:yMode val="edge"/>
          <c:x val="0.60539752005835168"/>
          <c:y val="0.14743685727808614"/>
          <c:w val="0.37709700948212976"/>
          <c:h val="0.79911535648207965"/>
        </c:manualLayout>
      </c:layout>
      <c:txPr>
        <a:bodyPr/>
        <a:lstStyle/>
        <a:p>
          <a:pPr>
            <a:defRPr sz="850"/>
          </a:pPr>
          <a:endParaRPr lang="ru-RU"/>
        </a:p>
      </c:txPr>
    </c:legend>
    <c:plotVisOnly val="1"/>
    <c:dispBlanksAs val="gap"/>
  </c:chart>
  <c:spPr>
    <a:noFill/>
  </c:spPr>
  <c:txPr>
    <a:bodyPr/>
    <a:lstStyle/>
    <a:p>
      <a:pPr>
        <a:defRPr sz="1761"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за 2017 год</c:v>
                </c:pt>
              </c:strCache>
            </c:strRef>
          </c:tx>
          <c:spPr>
            <a:ln w="22225">
              <a:noFill/>
            </a:ln>
            <a:effectLst>
              <a:outerShdw blurRad="50800" dist="38100" sx="102000" sy="1020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33350" h="133350"/>
            </a:sp3d>
          </c:spPr>
          <c:explosion val="25"/>
          <c:cat>
            <c:strRef>
              <c:f>Лист1!$A$2:$A$3</c:f>
              <c:strCache>
                <c:ptCount val="2"/>
                <c:pt idx="0">
                  <c:v>Непрограммные расходы</c:v>
                </c:pt>
                <c:pt idx="1">
                  <c:v>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18982</c:v>
                </c:pt>
                <c:pt idx="1">
                  <c:v>141563.70000000001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63298326771653568"/>
          <c:y val="0.72811114012400169"/>
          <c:w val="0.34340562117235357"/>
          <c:h val="0.10980252386733784"/>
        </c:manualLayout>
      </c:layout>
      <c:txPr>
        <a:bodyPr/>
        <a:lstStyle/>
        <a:p>
          <a:pPr>
            <a:defRPr sz="16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e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eg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43.jpeg"/></Relationships>
</file>

<file path=ppt/diagrams/_rels/data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1.jpe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1.jpe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6.png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8.png"/></Relationships>
</file>

<file path=ppt/diagrams/_rels/data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6.pn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B440B2A3-F490-4E18-AA6C-8BBEFB6FD9F4}">
      <dgm:prSet phldrT="[Текст]" custT="1"/>
      <dgm:spPr/>
      <dgm:t>
        <a:bodyPr/>
        <a:lstStyle/>
        <a:p>
          <a:endParaRPr lang="ru-RU" sz="1100" dirty="0" smtClean="0"/>
        </a:p>
        <a:p>
          <a:endParaRPr lang="ru-RU" sz="1100" dirty="0" smtClean="0"/>
        </a:p>
        <a:p>
          <a:r>
            <a:rPr lang="ru-RU" sz="1600" dirty="0" smtClean="0"/>
            <a:t>Обеспечение безопасности    населения</a:t>
          </a:r>
          <a:endParaRPr lang="ru-RU" sz="1600" dirty="0"/>
        </a:p>
      </dgm:t>
    </dgm:pt>
    <dgm:pt modelId="{744161B7-9826-459B-9F71-05ED3B723DD2}" type="parTrans" cxnId="{C6A4BEC8-AF78-404F-AABE-C833BDB25120}">
      <dgm:prSet/>
      <dgm:spPr/>
      <dgm:t>
        <a:bodyPr/>
        <a:lstStyle/>
        <a:p>
          <a:endParaRPr lang="ru-RU"/>
        </a:p>
      </dgm:t>
    </dgm:pt>
    <dgm:pt modelId="{F7671FED-1852-4836-B874-AEF31670C18D}" type="sibTrans" cxnId="{C6A4BEC8-AF78-404F-AABE-C833BDB25120}">
      <dgm:prSet/>
      <dgm:spPr/>
      <dgm:t>
        <a:bodyPr/>
        <a:lstStyle/>
        <a:p>
          <a:endParaRPr lang="ru-RU"/>
        </a:p>
      </dgm:t>
    </dgm:pt>
    <dgm:pt modelId="{6CAA7618-6500-4F2F-87B1-F1B5F26F8A37}">
      <dgm:prSet custT="1"/>
      <dgm:spPr/>
      <dgm:t>
        <a:bodyPr/>
        <a:lstStyle/>
        <a:p>
          <a:endParaRPr lang="ru-RU" sz="1600" dirty="0" smtClean="0"/>
        </a:p>
        <a:p>
          <a:endParaRPr lang="ru-RU" sz="1600" dirty="0" smtClean="0"/>
        </a:p>
        <a:p>
          <a:r>
            <a:rPr lang="ru-RU" sz="1600" dirty="0" smtClean="0"/>
            <a:t>Развитие жилищно-коммунального хозяйства</a:t>
          </a:r>
          <a:endParaRPr lang="ru-RU" sz="1200" dirty="0"/>
        </a:p>
      </dgm:t>
    </dgm:pt>
    <dgm:pt modelId="{9E06CF8B-FE38-45E0-94F8-6E67560AE5AA}" type="parTrans" cxnId="{9980FBCF-D8A7-4E88-BD97-459382BC0C69}">
      <dgm:prSet/>
      <dgm:spPr/>
      <dgm:t>
        <a:bodyPr/>
        <a:lstStyle/>
        <a:p>
          <a:endParaRPr lang="ru-RU"/>
        </a:p>
      </dgm:t>
    </dgm:pt>
    <dgm:pt modelId="{6C169CF4-FE9E-40F0-8616-7C8CBF79DEE6}" type="sibTrans" cxnId="{9980FBCF-D8A7-4E88-BD97-459382BC0C69}">
      <dgm:prSet/>
      <dgm:spPr/>
      <dgm:t>
        <a:bodyPr/>
        <a:lstStyle/>
        <a:p>
          <a:endParaRPr lang="ru-RU"/>
        </a:p>
      </dgm:t>
    </dgm:pt>
    <dgm:pt modelId="{DC069B3B-B715-4183-8C40-A565D94588FF}">
      <dgm:prSet custT="1"/>
      <dgm:spPr/>
      <dgm:t>
        <a:bodyPr/>
        <a:lstStyle/>
        <a:p>
          <a:endParaRPr lang="ru-RU" sz="1600" dirty="0" smtClean="0"/>
        </a:p>
        <a:p>
          <a:endParaRPr lang="ru-RU" sz="1100" dirty="0" smtClean="0"/>
        </a:p>
        <a:p>
          <a:endParaRPr lang="ru-RU" sz="1400" dirty="0" smtClean="0"/>
        </a:p>
        <a:p>
          <a:r>
            <a:rPr lang="ru-RU" sz="1400" dirty="0" smtClean="0"/>
            <a:t>Комплексное и устойчивое развитие в сфере строительства,    архитектуры и дорожного хозяйства</a:t>
          </a:r>
          <a:endParaRPr lang="ru-RU" sz="1400" dirty="0"/>
        </a:p>
      </dgm:t>
    </dgm:pt>
    <dgm:pt modelId="{63775685-5624-486B-96D5-29BC29E1C600}" type="parTrans" cxnId="{FF7D05DC-B707-4C4D-9473-CF38BE3E73EE}">
      <dgm:prSet/>
      <dgm:spPr/>
      <dgm:t>
        <a:bodyPr/>
        <a:lstStyle/>
        <a:p>
          <a:endParaRPr lang="ru-RU"/>
        </a:p>
      </dgm:t>
    </dgm:pt>
    <dgm:pt modelId="{6C4723F5-230D-4508-9485-B5839F65E699}" type="sibTrans" cxnId="{FF7D05DC-B707-4C4D-9473-CF38BE3E73EE}">
      <dgm:prSet/>
      <dgm:spPr/>
      <dgm:t>
        <a:bodyPr/>
        <a:lstStyle/>
        <a:p>
          <a:endParaRPr lang="ru-RU"/>
        </a:p>
      </dgm:t>
    </dgm:pt>
    <dgm:pt modelId="{9E6C3F92-25B0-4630-B677-9168807332E6}">
      <dgm:prSet custT="1"/>
      <dgm:spPr/>
      <dgm:t>
        <a:bodyPr/>
        <a:lstStyle/>
        <a:p>
          <a:endParaRPr lang="ru-RU" sz="1200" dirty="0" smtClean="0"/>
        </a:p>
        <a:p>
          <a:endParaRPr lang="ru-RU" sz="1600" dirty="0" smtClean="0"/>
        </a:p>
        <a:p>
          <a:endParaRPr lang="ru-RU" sz="1400" dirty="0" smtClean="0"/>
        </a:p>
        <a:p>
          <a:r>
            <a:rPr lang="ru-RU" sz="1400" dirty="0" smtClean="0"/>
            <a:t>Социальная поддержка граждан</a:t>
          </a:r>
          <a:endParaRPr lang="ru-RU" sz="1400" dirty="0"/>
        </a:p>
      </dgm:t>
    </dgm:pt>
    <dgm:pt modelId="{6D617075-AAA2-4151-AAD0-7F4570990BD0}" type="parTrans" cxnId="{B96C9E21-FFC8-4600-85D9-040DAB2407E1}">
      <dgm:prSet/>
      <dgm:spPr/>
      <dgm:t>
        <a:bodyPr/>
        <a:lstStyle/>
        <a:p>
          <a:endParaRPr lang="ru-RU"/>
        </a:p>
      </dgm:t>
    </dgm:pt>
    <dgm:pt modelId="{651031E2-D0B9-4BFC-A7D3-92852E3F94A0}" type="sibTrans" cxnId="{B96C9E21-FFC8-4600-85D9-040DAB2407E1}">
      <dgm:prSet/>
      <dgm:spPr/>
      <dgm:t>
        <a:bodyPr/>
        <a:lstStyle/>
        <a:p>
          <a:endParaRPr lang="ru-RU"/>
        </a:p>
      </dgm:t>
    </dgm:pt>
    <dgm:pt modelId="{9A129B3A-9F6D-45E1-83F9-18078606BE67}">
      <dgm:prSet phldrT="[Текст]" custT="1"/>
      <dgm:spPr/>
      <dgm:t>
        <a:bodyPr/>
        <a:lstStyle/>
        <a:p>
          <a:endParaRPr lang="ru-RU" sz="1600" dirty="0" smtClean="0"/>
        </a:p>
        <a:p>
          <a:endParaRPr lang="ru-RU" sz="1600" dirty="0" smtClean="0"/>
        </a:p>
        <a:p>
          <a:r>
            <a:rPr lang="ru-RU" sz="1600" dirty="0" smtClean="0"/>
            <a:t>Развитие культуры</a:t>
          </a:r>
          <a:endParaRPr lang="ru-RU" sz="1600" dirty="0"/>
        </a:p>
      </dgm:t>
    </dgm:pt>
    <dgm:pt modelId="{EE079CFD-AE0A-4957-A528-8A0ED09309E7}" type="parTrans" cxnId="{386B1312-7E16-41AA-9ADD-AA1137581AD2}">
      <dgm:prSet/>
      <dgm:spPr/>
      <dgm:t>
        <a:bodyPr/>
        <a:lstStyle/>
        <a:p>
          <a:endParaRPr lang="ru-RU"/>
        </a:p>
      </dgm:t>
    </dgm:pt>
    <dgm:pt modelId="{0815D227-04B4-49CB-A15B-E4A7E66155C9}" type="sibTrans" cxnId="{386B1312-7E16-41AA-9ADD-AA1137581AD2}">
      <dgm:prSet/>
      <dgm:spPr/>
      <dgm:t>
        <a:bodyPr/>
        <a:lstStyle/>
        <a:p>
          <a:endParaRPr lang="ru-RU"/>
        </a:p>
      </dgm:t>
    </dgm:pt>
    <dgm:pt modelId="{496138D6-2EBD-4259-AEAD-4D45E17A71E8}">
      <dgm:prSet custT="1"/>
      <dgm:spPr/>
      <dgm:t>
        <a:bodyPr/>
        <a:lstStyle/>
        <a:p>
          <a:endParaRPr lang="ru-RU" sz="1600" dirty="0" smtClean="0"/>
        </a:p>
        <a:p>
          <a:endParaRPr lang="ru-RU" sz="1600" dirty="0" smtClean="0"/>
        </a:p>
        <a:p>
          <a:r>
            <a:rPr lang="ru-RU" sz="1600" dirty="0" smtClean="0"/>
            <a:t>Доступная среда</a:t>
          </a:r>
          <a:endParaRPr lang="ru-RU" sz="1600" dirty="0"/>
        </a:p>
      </dgm:t>
    </dgm:pt>
    <dgm:pt modelId="{6091A6CA-7C4D-4A03-9BF7-6473F9E44FB3}" type="parTrans" cxnId="{DAAC5DDD-C3BA-44FD-9E1C-71AB3209F471}">
      <dgm:prSet/>
      <dgm:spPr/>
      <dgm:t>
        <a:bodyPr/>
        <a:lstStyle/>
        <a:p>
          <a:endParaRPr lang="ru-RU"/>
        </a:p>
      </dgm:t>
    </dgm:pt>
    <dgm:pt modelId="{F9063102-B6E3-4F35-AC1F-EFB56F10A8C9}" type="sibTrans" cxnId="{DAAC5DDD-C3BA-44FD-9E1C-71AB3209F471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Ang="10800000" custFlipVert="0" custScaleY="7500" custLinFactNeighborX="-1584" custLinFactNeighborY="86458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BF6BC11E-BEC7-4AE7-83C6-E99D08B23F98}" type="pres">
      <dgm:prSet presAssocID="{9E6C3F92-25B0-4630-B677-9168807332E6}" presName="compNode" presStyleCnt="0"/>
      <dgm:spPr/>
    </dgm:pt>
    <dgm:pt modelId="{8155E0D6-D560-4CD5-B212-DD8A2E4AC922}" type="pres">
      <dgm:prSet presAssocID="{9E6C3F92-25B0-4630-B677-9168807332E6}" presName="bkgdShape" presStyleLbl="node1" presStyleIdx="0" presStyleCnt="6" custScaleX="100952" custLinFactNeighborX="-503"/>
      <dgm:spPr/>
      <dgm:t>
        <a:bodyPr/>
        <a:lstStyle/>
        <a:p>
          <a:endParaRPr lang="ru-RU"/>
        </a:p>
      </dgm:t>
    </dgm:pt>
    <dgm:pt modelId="{E9268CBF-EDFD-48A7-84D7-E46FA08EC83F}" type="pres">
      <dgm:prSet presAssocID="{9E6C3F92-25B0-4630-B677-9168807332E6}" presName="node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B9F07-A616-4F4E-AA56-57B45504E92D}" type="pres">
      <dgm:prSet presAssocID="{9E6C3F92-25B0-4630-B677-9168807332E6}" presName="invisiNode" presStyleLbl="node1" presStyleIdx="0" presStyleCnt="6"/>
      <dgm:spPr/>
    </dgm:pt>
    <dgm:pt modelId="{EF112E8A-6F74-4E79-B331-D3FB538594E0}" type="pres">
      <dgm:prSet presAssocID="{9E6C3F92-25B0-4630-B677-9168807332E6}" presName="imagNode" presStyleLbl="fgImgPlace1" presStyleIdx="0" presStyleCnt="6" custScaleX="91110" custScaleY="90035" custLinFactNeighborX="-4068" custLinFactNeighborY="3097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82C8CCD-1274-484C-8C25-6FA3EAC033C5}" type="pres">
      <dgm:prSet presAssocID="{651031E2-D0B9-4BFC-A7D3-92852E3F94A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27ED57D-AE22-436E-AC90-8E998FE4CE17}" type="pres">
      <dgm:prSet presAssocID="{DC069B3B-B715-4183-8C40-A565D94588FF}" presName="compNode" presStyleCnt="0"/>
      <dgm:spPr/>
    </dgm:pt>
    <dgm:pt modelId="{E6CE4B48-5EDC-47C9-88C0-80DF2BA2D053}" type="pres">
      <dgm:prSet presAssocID="{DC069B3B-B715-4183-8C40-A565D94588FF}" presName="bkgdShape" presStyleLbl="node1" presStyleIdx="1" presStyleCnt="6" custScaleX="117066"/>
      <dgm:spPr/>
      <dgm:t>
        <a:bodyPr/>
        <a:lstStyle/>
        <a:p>
          <a:endParaRPr lang="ru-RU"/>
        </a:p>
      </dgm:t>
    </dgm:pt>
    <dgm:pt modelId="{33381DEA-F51A-445C-A4E4-B929D71BEB96}" type="pres">
      <dgm:prSet presAssocID="{DC069B3B-B715-4183-8C40-A565D94588FF}" presName="node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D0D5E-EEC1-40E9-91BC-4B165410AF1F}" type="pres">
      <dgm:prSet presAssocID="{DC069B3B-B715-4183-8C40-A565D94588FF}" presName="invisiNode" presStyleLbl="node1" presStyleIdx="1" presStyleCnt="6"/>
      <dgm:spPr/>
    </dgm:pt>
    <dgm:pt modelId="{1523E378-CB1D-4735-80BB-7D659ED1FDD2}" type="pres">
      <dgm:prSet presAssocID="{DC069B3B-B715-4183-8C40-A565D94588FF}" presName="imagNode" presStyleLbl="fgImgPlace1" presStyleIdx="1" presStyleCnt="6" custScaleX="94522" custScaleY="96229" custLinFactNeighborX="3491" custLinFactNeighborY="1212"/>
      <dgm:spPr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57420BD-9E56-45CF-AA27-AEAB62913CD3}" type="pres">
      <dgm:prSet presAssocID="{6C4723F5-230D-4508-9485-B5839F65E6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444BF7A-4233-4627-BCE0-5B22E7243D44}" type="pres">
      <dgm:prSet presAssocID="{6CAA7618-6500-4F2F-87B1-F1B5F26F8A37}" presName="compNode" presStyleCnt="0"/>
      <dgm:spPr/>
    </dgm:pt>
    <dgm:pt modelId="{697E94F5-1332-4F44-9387-5F43D08C97EF}" type="pres">
      <dgm:prSet presAssocID="{6CAA7618-6500-4F2F-87B1-F1B5F26F8A37}" presName="bkgdShape" presStyleLbl="node1" presStyleIdx="2" presStyleCnt="6" custScaleX="106336" custLinFactNeighborX="755" custLinFactNeighborY="1758"/>
      <dgm:spPr/>
      <dgm:t>
        <a:bodyPr/>
        <a:lstStyle/>
        <a:p>
          <a:endParaRPr lang="ru-RU"/>
        </a:p>
      </dgm:t>
    </dgm:pt>
    <dgm:pt modelId="{8E7018C7-0B0F-4550-BF27-71C82E49AFE2}" type="pres">
      <dgm:prSet presAssocID="{6CAA7618-6500-4F2F-87B1-F1B5F26F8A37}" presName="node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6C375-05F4-470D-A92B-4638F2F0A984}" type="pres">
      <dgm:prSet presAssocID="{6CAA7618-6500-4F2F-87B1-F1B5F26F8A37}" presName="invisiNode" presStyleLbl="node1" presStyleIdx="2" presStyleCnt="6"/>
      <dgm:spPr/>
    </dgm:pt>
    <dgm:pt modelId="{A8404238-D83B-4B71-A934-F53FD3DE79AF}" type="pres">
      <dgm:prSet presAssocID="{6CAA7618-6500-4F2F-87B1-F1B5F26F8A37}" presName="imagNode" presStyleLbl="fgImgPlace1" presStyleIdx="2" presStyleCnt="6" custScaleX="95513" custScaleY="96229" custLinFactNeighborX="1419" custLinFactNeighborY="1212"/>
      <dgm:spPr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1B40402-A5DD-4986-ACFF-C5EEE6F20143}" type="pres">
      <dgm:prSet presAssocID="{6C169CF4-FE9E-40F0-8616-7C8CBF79DEE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676BBA1-63F5-4E38-B190-4AB362E09004}" type="pres">
      <dgm:prSet presAssocID="{B440B2A3-F490-4E18-AA6C-8BBEFB6FD9F4}" presName="compNode" presStyleCnt="0"/>
      <dgm:spPr/>
    </dgm:pt>
    <dgm:pt modelId="{F30DF300-B264-4AAD-8C9F-6BCF0A0BB44D}" type="pres">
      <dgm:prSet presAssocID="{B440B2A3-F490-4E18-AA6C-8BBEFB6FD9F4}" presName="bkgdShape" presStyleLbl="node1" presStyleIdx="3" presStyleCnt="6" custScaleX="114861"/>
      <dgm:spPr/>
      <dgm:t>
        <a:bodyPr/>
        <a:lstStyle/>
        <a:p>
          <a:endParaRPr lang="ru-RU"/>
        </a:p>
      </dgm:t>
    </dgm:pt>
    <dgm:pt modelId="{3A9A779E-E915-4502-897E-FC35773624E1}" type="pres">
      <dgm:prSet presAssocID="{B440B2A3-F490-4E18-AA6C-8BBEFB6FD9F4}" presName="node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182DB2-CE8A-4E27-99AF-75C26FA6E216}" type="pres">
      <dgm:prSet presAssocID="{B440B2A3-F490-4E18-AA6C-8BBEFB6FD9F4}" presName="invisiNode" presStyleLbl="node1" presStyleIdx="3" presStyleCnt="6"/>
      <dgm:spPr/>
    </dgm:pt>
    <dgm:pt modelId="{BFEC3B0D-B86D-4AA4-8062-814D644F00EC}" type="pres">
      <dgm:prSet presAssocID="{B440B2A3-F490-4E18-AA6C-8BBEFB6FD9F4}" presName="imagNode" presStyleLbl="fgImgPlace1" presStyleIdx="3" presStyleCnt="6" custScaleX="96503" custScaleY="96229"/>
      <dgm:spPr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65103B4-F843-44F2-912F-AE4C34167821}" type="pres">
      <dgm:prSet presAssocID="{F7671FED-1852-4836-B874-AEF31670C18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5B1650C-3BB6-41D7-9D63-F206AAEBA3E2}" type="pres">
      <dgm:prSet presAssocID="{9A129B3A-9F6D-45E1-83F9-18078606BE67}" presName="compNode" presStyleCnt="0"/>
      <dgm:spPr/>
    </dgm:pt>
    <dgm:pt modelId="{5D2831E6-B695-45A8-8C68-B3ED567F18B0}" type="pres">
      <dgm:prSet presAssocID="{9A129B3A-9F6D-45E1-83F9-18078606BE67}" presName="bkgdShape" presStyleLbl="node1" presStyleIdx="4" presStyleCnt="6" custScaleX="115155"/>
      <dgm:spPr/>
      <dgm:t>
        <a:bodyPr/>
        <a:lstStyle/>
        <a:p>
          <a:endParaRPr lang="ru-RU"/>
        </a:p>
      </dgm:t>
    </dgm:pt>
    <dgm:pt modelId="{B7EFD891-961D-47CA-BF8A-ED1BDF956179}" type="pres">
      <dgm:prSet presAssocID="{9A129B3A-9F6D-45E1-83F9-18078606BE67}" presName="node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7D155E-D438-4730-B79A-9C96D04B10F2}" type="pres">
      <dgm:prSet presAssocID="{9A129B3A-9F6D-45E1-83F9-18078606BE67}" presName="invisiNode" presStyleLbl="node1" presStyleIdx="4" presStyleCnt="6"/>
      <dgm:spPr/>
    </dgm:pt>
    <dgm:pt modelId="{D5FA86A1-072E-4681-8D87-707FEC07AA03}" type="pres">
      <dgm:prSet presAssocID="{9A129B3A-9F6D-45E1-83F9-18078606BE67}" presName="imagNode" presStyleLbl="fgImgPlace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B15F6C4-2B5C-4FC2-95BB-1E6317F43C2E}" type="pres">
      <dgm:prSet presAssocID="{0815D227-04B4-49CB-A15B-E4A7E66155C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1B20257-41EB-4663-ADE8-70B2273ABB02}" type="pres">
      <dgm:prSet presAssocID="{496138D6-2EBD-4259-AEAD-4D45E17A71E8}" presName="compNode" presStyleCnt="0"/>
      <dgm:spPr/>
    </dgm:pt>
    <dgm:pt modelId="{A10ECCDE-AD7C-4457-B1E6-204323DAB9B8}" type="pres">
      <dgm:prSet presAssocID="{496138D6-2EBD-4259-AEAD-4D45E17A71E8}" presName="bkgdShape" presStyleLbl="node1" presStyleIdx="5" presStyleCnt="6"/>
      <dgm:spPr/>
      <dgm:t>
        <a:bodyPr/>
        <a:lstStyle/>
        <a:p>
          <a:endParaRPr lang="ru-RU"/>
        </a:p>
      </dgm:t>
    </dgm:pt>
    <dgm:pt modelId="{B74BDC0C-FDF4-47F2-A726-EE57C491DD71}" type="pres">
      <dgm:prSet presAssocID="{496138D6-2EBD-4259-AEAD-4D45E17A71E8}" presName="node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3E9B50-BEF8-463F-B1D8-9908F363B8D5}" type="pres">
      <dgm:prSet presAssocID="{496138D6-2EBD-4259-AEAD-4D45E17A71E8}" presName="invisiNode" presStyleLbl="node1" presStyleIdx="5" presStyleCnt="6"/>
      <dgm:spPr/>
    </dgm:pt>
    <dgm:pt modelId="{FB3FE393-72D8-47E8-94F4-81D0DC7A954A}" type="pres">
      <dgm:prSet presAssocID="{496138D6-2EBD-4259-AEAD-4D45E17A71E8}" presName="imagNode" presStyleLbl="fgImgPlace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FF7D05DC-B707-4C4D-9473-CF38BE3E73EE}" srcId="{B742C986-E85E-4259-B07B-EB0D61825E74}" destId="{DC069B3B-B715-4183-8C40-A565D94588FF}" srcOrd="1" destOrd="0" parTransId="{63775685-5624-486B-96D5-29BC29E1C600}" sibTransId="{6C4723F5-230D-4508-9485-B5839F65E699}"/>
    <dgm:cxn modelId="{64A16FC1-8A8A-402F-8EAA-D708CA00A8E2}" type="presOf" srcId="{6C4723F5-230D-4508-9485-B5839F65E699}" destId="{557420BD-9E56-45CF-AA27-AEAB62913CD3}" srcOrd="0" destOrd="0" presId="urn:microsoft.com/office/officeart/2005/8/layout/hList7"/>
    <dgm:cxn modelId="{B96C9E21-FFC8-4600-85D9-040DAB2407E1}" srcId="{B742C986-E85E-4259-B07B-EB0D61825E74}" destId="{9E6C3F92-25B0-4630-B677-9168807332E6}" srcOrd="0" destOrd="0" parTransId="{6D617075-AAA2-4151-AAD0-7F4570990BD0}" sibTransId="{651031E2-D0B9-4BFC-A7D3-92852E3F94A0}"/>
    <dgm:cxn modelId="{F7CC77F7-8B56-4559-8AC8-B4E652018536}" type="presOf" srcId="{9A129B3A-9F6D-45E1-83F9-18078606BE67}" destId="{5D2831E6-B695-45A8-8C68-B3ED567F18B0}" srcOrd="0" destOrd="0" presId="urn:microsoft.com/office/officeart/2005/8/layout/hList7"/>
    <dgm:cxn modelId="{444F09F5-C6A8-4E8B-B980-A6CCB0AFD385}" type="presOf" srcId="{6CAA7618-6500-4F2F-87B1-F1B5F26F8A37}" destId="{697E94F5-1332-4F44-9387-5F43D08C97EF}" srcOrd="0" destOrd="0" presId="urn:microsoft.com/office/officeart/2005/8/layout/hList7"/>
    <dgm:cxn modelId="{44DA2075-8211-4CEE-8C7B-4F26A74B8DC6}" type="presOf" srcId="{496138D6-2EBD-4259-AEAD-4D45E17A71E8}" destId="{B74BDC0C-FDF4-47F2-A726-EE57C491DD71}" srcOrd="1" destOrd="0" presId="urn:microsoft.com/office/officeart/2005/8/layout/hList7"/>
    <dgm:cxn modelId="{31C65BB8-0873-4D7E-BAFB-93306B119CD9}" type="presOf" srcId="{0815D227-04B4-49CB-A15B-E4A7E66155C9}" destId="{0B15F6C4-2B5C-4FC2-95BB-1E6317F43C2E}" srcOrd="0" destOrd="0" presId="urn:microsoft.com/office/officeart/2005/8/layout/hList7"/>
    <dgm:cxn modelId="{6BEEC60A-2339-4D06-B8F9-857DE48494E8}" type="presOf" srcId="{B440B2A3-F490-4E18-AA6C-8BBEFB6FD9F4}" destId="{F30DF300-B264-4AAD-8C9F-6BCF0A0BB44D}" srcOrd="0" destOrd="0" presId="urn:microsoft.com/office/officeart/2005/8/layout/hList7"/>
    <dgm:cxn modelId="{602C4360-2C55-4D96-8769-A7A6CEDD9370}" type="presOf" srcId="{9A129B3A-9F6D-45E1-83F9-18078606BE67}" destId="{B7EFD891-961D-47CA-BF8A-ED1BDF956179}" srcOrd="1" destOrd="0" presId="urn:microsoft.com/office/officeart/2005/8/layout/hList7"/>
    <dgm:cxn modelId="{0CFDD420-AA49-46CC-8550-CD359E0A44F5}" type="presOf" srcId="{9E6C3F92-25B0-4630-B677-9168807332E6}" destId="{E9268CBF-EDFD-48A7-84D7-E46FA08EC83F}" srcOrd="1" destOrd="0" presId="urn:microsoft.com/office/officeart/2005/8/layout/hList7"/>
    <dgm:cxn modelId="{C750B8E7-BB4A-4194-ACBA-D69D6D05BE3F}" type="presOf" srcId="{651031E2-D0B9-4BFC-A7D3-92852E3F94A0}" destId="{682C8CCD-1274-484C-8C25-6FA3EAC033C5}" srcOrd="0" destOrd="0" presId="urn:microsoft.com/office/officeart/2005/8/layout/hList7"/>
    <dgm:cxn modelId="{DAAC5DDD-C3BA-44FD-9E1C-71AB3209F471}" srcId="{B742C986-E85E-4259-B07B-EB0D61825E74}" destId="{496138D6-2EBD-4259-AEAD-4D45E17A71E8}" srcOrd="5" destOrd="0" parTransId="{6091A6CA-7C4D-4A03-9BF7-6473F9E44FB3}" sibTransId="{F9063102-B6E3-4F35-AC1F-EFB56F10A8C9}"/>
    <dgm:cxn modelId="{9A36F107-DB9F-4992-AF70-CF376092D4C7}" type="presOf" srcId="{6C169CF4-FE9E-40F0-8616-7C8CBF79DEE6}" destId="{31B40402-A5DD-4986-ACFF-C5EEE6F20143}" srcOrd="0" destOrd="0" presId="urn:microsoft.com/office/officeart/2005/8/layout/hList7"/>
    <dgm:cxn modelId="{C6A4BEC8-AF78-404F-AABE-C833BDB25120}" srcId="{B742C986-E85E-4259-B07B-EB0D61825E74}" destId="{B440B2A3-F490-4E18-AA6C-8BBEFB6FD9F4}" srcOrd="3" destOrd="0" parTransId="{744161B7-9826-459B-9F71-05ED3B723DD2}" sibTransId="{F7671FED-1852-4836-B874-AEF31670C18D}"/>
    <dgm:cxn modelId="{244F2DFA-8A3F-49C5-AE95-59F9E5285C49}" type="presOf" srcId="{9E6C3F92-25B0-4630-B677-9168807332E6}" destId="{8155E0D6-D560-4CD5-B212-DD8A2E4AC922}" srcOrd="0" destOrd="0" presId="urn:microsoft.com/office/officeart/2005/8/layout/hList7"/>
    <dgm:cxn modelId="{528E3529-E695-44B4-A8A1-208795CD2EE4}" type="presOf" srcId="{F7671FED-1852-4836-B874-AEF31670C18D}" destId="{865103B4-F843-44F2-912F-AE4C34167821}" srcOrd="0" destOrd="0" presId="urn:microsoft.com/office/officeart/2005/8/layout/hList7"/>
    <dgm:cxn modelId="{27A59DE0-5B30-4948-975C-71FA457E4734}" type="presOf" srcId="{B440B2A3-F490-4E18-AA6C-8BBEFB6FD9F4}" destId="{3A9A779E-E915-4502-897E-FC35773624E1}" srcOrd="1" destOrd="0" presId="urn:microsoft.com/office/officeart/2005/8/layout/hList7"/>
    <dgm:cxn modelId="{BEB3CB31-0481-40E7-8DA9-B1E1CDD76647}" type="presOf" srcId="{6CAA7618-6500-4F2F-87B1-F1B5F26F8A37}" destId="{8E7018C7-0B0F-4550-BF27-71C82E49AFE2}" srcOrd="1" destOrd="0" presId="urn:microsoft.com/office/officeart/2005/8/layout/hList7"/>
    <dgm:cxn modelId="{9980FBCF-D8A7-4E88-BD97-459382BC0C69}" srcId="{B742C986-E85E-4259-B07B-EB0D61825E74}" destId="{6CAA7618-6500-4F2F-87B1-F1B5F26F8A37}" srcOrd="2" destOrd="0" parTransId="{9E06CF8B-FE38-45E0-94F8-6E67560AE5AA}" sibTransId="{6C169CF4-FE9E-40F0-8616-7C8CBF79DEE6}"/>
    <dgm:cxn modelId="{386B1312-7E16-41AA-9ADD-AA1137581AD2}" srcId="{B742C986-E85E-4259-B07B-EB0D61825E74}" destId="{9A129B3A-9F6D-45E1-83F9-18078606BE67}" srcOrd="4" destOrd="0" parTransId="{EE079CFD-AE0A-4957-A528-8A0ED09309E7}" sibTransId="{0815D227-04B4-49CB-A15B-E4A7E66155C9}"/>
    <dgm:cxn modelId="{B91C53DA-7F52-4EA5-8D83-D714CA9DD0A6}" type="presOf" srcId="{B742C986-E85E-4259-B07B-EB0D61825E74}" destId="{45A3AB6E-6545-4232-8548-0BFD8F95A6E5}" srcOrd="0" destOrd="0" presId="urn:microsoft.com/office/officeart/2005/8/layout/hList7"/>
    <dgm:cxn modelId="{449ECC49-1EDE-4683-8C09-6BD0206CEA6B}" type="presOf" srcId="{496138D6-2EBD-4259-AEAD-4D45E17A71E8}" destId="{A10ECCDE-AD7C-4457-B1E6-204323DAB9B8}" srcOrd="0" destOrd="0" presId="urn:microsoft.com/office/officeart/2005/8/layout/hList7"/>
    <dgm:cxn modelId="{4739040A-1AEF-4304-9A64-C49FC2059781}" type="presOf" srcId="{DC069B3B-B715-4183-8C40-A565D94588FF}" destId="{33381DEA-F51A-445C-A4E4-B929D71BEB96}" srcOrd="1" destOrd="0" presId="urn:microsoft.com/office/officeart/2005/8/layout/hList7"/>
    <dgm:cxn modelId="{106D1E77-6976-441A-963F-4BD114D7A435}" type="presOf" srcId="{DC069B3B-B715-4183-8C40-A565D94588FF}" destId="{E6CE4B48-5EDC-47C9-88C0-80DF2BA2D053}" srcOrd="0" destOrd="0" presId="urn:microsoft.com/office/officeart/2005/8/layout/hList7"/>
    <dgm:cxn modelId="{02BC6D60-C9DD-471E-96E3-517524EF7475}" type="presParOf" srcId="{45A3AB6E-6545-4232-8548-0BFD8F95A6E5}" destId="{7887A0B5-5DD9-456B-A9F8-3132E0A648B0}" srcOrd="0" destOrd="0" presId="urn:microsoft.com/office/officeart/2005/8/layout/hList7"/>
    <dgm:cxn modelId="{A7FEAE90-9755-4FA5-AF91-7BCB9061D405}" type="presParOf" srcId="{45A3AB6E-6545-4232-8548-0BFD8F95A6E5}" destId="{9E448C8A-949E-490B-B04D-DD53F07171FC}" srcOrd="1" destOrd="0" presId="urn:microsoft.com/office/officeart/2005/8/layout/hList7"/>
    <dgm:cxn modelId="{595C2416-B4B5-4165-AF34-4BF3764FB068}" type="presParOf" srcId="{9E448C8A-949E-490B-B04D-DD53F07171FC}" destId="{BF6BC11E-BEC7-4AE7-83C6-E99D08B23F98}" srcOrd="0" destOrd="0" presId="urn:microsoft.com/office/officeart/2005/8/layout/hList7"/>
    <dgm:cxn modelId="{8B226F6F-2C53-4CC6-925D-3581CB5D68A9}" type="presParOf" srcId="{BF6BC11E-BEC7-4AE7-83C6-E99D08B23F98}" destId="{8155E0D6-D560-4CD5-B212-DD8A2E4AC922}" srcOrd="0" destOrd="0" presId="urn:microsoft.com/office/officeart/2005/8/layout/hList7"/>
    <dgm:cxn modelId="{D0B108AF-DDF6-4937-B58C-C9ECC247F071}" type="presParOf" srcId="{BF6BC11E-BEC7-4AE7-83C6-E99D08B23F98}" destId="{E9268CBF-EDFD-48A7-84D7-E46FA08EC83F}" srcOrd="1" destOrd="0" presId="urn:microsoft.com/office/officeart/2005/8/layout/hList7"/>
    <dgm:cxn modelId="{9D1B64D2-5325-4290-91A4-3B14C5FFAA3D}" type="presParOf" srcId="{BF6BC11E-BEC7-4AE7-83C6-E99D08B23F98}" destId="{B2EB9F07-A616-4F4E-AA56-57B45504E92D}" srcOrd="2" destOrd="0" presId="urn:microsoft.com/office/officeart/2005/8/layout/hList7"/>
    <dgm:cxn modelId="{8FA5DFD5-BD2D-4A7E-BA7F-06EB23F491AC}" type="presParOf" srcId="{BF6BC11E-BEC7-4AE7-83C6-E99D08B23F98}" destId="{EF112E8A-6F74-4E79-B331-D3FB538594E0}" srcOrd="3" destOrd="0" presId="urn:microsoft.com/office/officeart/2005/8/layout/hList7"/>
    <dgm:cxn modelId="{B2A72AC4-0C68-4B74-9949-FC9AB58FF713}" type="presParOf" srcId="{9E448C8A-949E-490B-B04D-DD53F07171FC}" destId="{682C8CCD-1274-484C-8C25-6FA3EAC033C5}" srcOrd="1" destOrd="0" presId="urn:microsoft.com/office/officeart/2005/8/layout/hList7"/>
    <dgm:cxn modelId="{4D5E0978-6FE6-42EC-ACF8-A0897B84B72F}" type="presParOf" srcId="{9E448C8A-949E-490B-B04D-DD53F07171FC}" destId="{227ED57D-AE22-436E-AC90-8E998FE4CE17}" srcOrd="2" destOrd="0" presId="urn:microsoft.com/office/officeart/2005/8/layout/hList7"/>
    <dgm:cxn modelId="{FEDD1AD4-B5E1-443A-B1A2-3DA17D6B2CBE}" type="presParOf" srcId="{227ED57D-AE22-436E-AC90-8E998FE4CE17}" destId="{E6CE4B48-5EDC-47C9-88C0-80DF2BA2D053}" srcOrd="0" destOrd="0" presId="urn:microsoft.com/office/officeart/2005/8/layout/hList7"/>
    <dgm:cxn modelId="{4CD03A87-C43C-43BC-BFFC-0CD8A64E786E}" type="presParOf" srcId="{227ED57D-AE22-436E-AC90-8E998FE4CE17}" destId="{33381DEA-F51A-445C-A4E4-B929D71BEB96}" srcOrd="1" destOrd="0" presId="urn:microsoft.com/office/officeart/2005/8/layout/hList7"/>
    <dgm:cxn modelId="{EC343E3B-78B5-4C46-87EA-1FBE694F38BB}" type="presParOf" srcId="{227ED57D-AE22-436E-AC90-8E998FE4CE17}" destId="{606D0D5E-EEC1-40E9-91BC-4B165410AF1F}" srcOrd="2" destOrd="0" presId="urn:microsoft.com/office/officeart/2005/8/layout/hList7"/>
    <dgm:cxn modelId="{8DD8BB25-4E64-4508-946E-DFF4F1C3082B}" type="presParOf" srcId="{227ED57D-AE22-436E-AC90-8E998FE4CE17}" destId="{1523E378-CB1D-4735-80BB-7D659ED1FDD2}" srcOrd="3" destOrd="0" presId="urn:microsoft.com/office/officeart/2005/8/layout/hList7"/>
    <dgm:cxn modelId="{B1631099-4CD8-4A02-AFDB-329EAB85934F}" type="presParOf" srcId="{9E448C8A-949E-490B-B04D-DD53F07171FC}" destId="{557420BD-9E56-45CF-AA27-AEAB62913CD3}" srcOrd="3" destOrd="0" presId="urn:microsoft.com/office/officeart/2005/8/layout/hList7"/>
    <dgm:cxn modelId="{9876DBC4-969A-42ED-BF51-83C00E102465}" type="presParOf" srcId="{9E448C8A-949E-490B-B04D-DD53F07171FC}" destId="{3444BF7A-4233-4627-BCE0-5B22E7243D44}" srcOrd="4" destOrd="0" presId="urn:microsoft.com/office/officeart/2005/8/layout/hList7"/>
    <dgm:cxn modelId="{7AE0C092-361E-448A-ABC4-548320D2A9A9}" type="presParOf" srcId="{3444BF7A-4233-4627-BCE0-5B22E7243D44}" destId="{697E94F5-1332-4F44-9387-5F43D08C97EF}" srcOrd="0" destOrd="0" presId="urn:microsoft.com/office/officeart/2005/8/layout/hList7"/>
    <dgm:cxn modelId="{9CF94DB1-A3C0-4AF5-AC8E-EAF67C6E8933}" type="presParOf" srcId="{3444BF7A-4233-4627-BCE0-5B22E7243D44}" destId="{8E7018C7-0B0F-4550-BF27-71C82E49AFE2}" srcOrd="1" destOrd="0" presId="urn:microsoft.com/office/officeart/2005/8/layout/hList7"/>
    <dgm:cxn modelId="{FEACD25F-5315-4F51-B8B1-14B0E1801F06}" type="presParOf" srcId="{3444BF7A-4233-4627-BCE0-5B22E7243D44}" destId="{5B86C375-05F4-470D-A92B-4638F2F0A984}" srcOrd="2" destOrd="0" presId="urn:microsoft.com/office/officeart/2005/8/layout/hList7"/>
    <dgm:cxn modelId="{AB2472FF-5B88-4078-A185-64DA0905CC05}" type="presParOf" srcId="{3444BF7A-4233-4627-BCE0-5B22E7243D44}" destId="{A8404238-D83B-4B71-A934-F53FD3DE79AF}" srcOrd="3" destOrd="0" presId="urn:microsoft.com/office/officeart/2005/8/layout/hList7"/>
    <dgm:cxn modelId="{DC985210-8C51-452F-86E4-197B1A11273D}" type="presParOf" srcId="{9E448C8A-949E-490B-B04D-DD53F07171FC}" destId="{31B40402-A5DD-4986-ACFF-C5EEE6F20143}" srcOrd="5" destOrd="0" presId="urn:microsoft.com/office/officeart/2005/8/layout/hList7"/>
    <dgm:cxn modelId="{050B3374-8D1D-42E7-AB5B-79EE9FE85658}" type="presParOf" srcId="{9E448C8A-949E-490B-B04D-DD53F07171FC}" destId="{2676BBA1-63F5-4E38-B190-4AB362E09004}" srcOrd="6" destOrd="0" presId="urn:microsoft.com/office/officeart/2005/8/layout/hList7"/>
    <dgm:cxn modelId="{F6507351-8996-41CA-87C3-5F16BB4FAF30}" type="presParOf" srcId="{2676BBA1-63F5-4E38-B190-4AB362E09004}" destId="{F30DF300-B264-4AAD-8C9F-6BCF0A0BB44D}" srcOrd="0" destOrd="0" presId="urn:microsoft.com/office/officeart/2005/8/layout/hList7"/>
    <dgm:cxn modelId="{2D7688E0-2049-457C-B8F0-EA1CD19A0EFC}" type="presParOf" srcId="{2676BBA1-63F5-4E38-B190-4AB362E09004}" destId="{3A9A779E-E915-4502-897E-FC35773624E1}" srcOrd="1" destOrd="0" presId="urn:microsoft.com/office/officeart/2005/8/layout/hList7"/>
    <dgm:cxn modelId="{2363F64F-84C5-4F62-B039-CC0FBFA3295B}" type="presParOf" srcId="{2676BBA1-63F5-4E38-B190-4AB362E09004}" destId="{4A182DB2-CE8A-4E27-99AF-75C26FA6E216}" srcOrd="2" destOrd="0" presId="urn:microsoft.com/office/officeart/2005/8/layout/hList7"/>
    <dgm:cxn modelId="{D8C8C7BF-C5CF-463E-A1E8-B9B7D6318B76}" type="presParOf" srcId="{2676BBA1-63F5-4E38-B190-4AB362E09004}" destId="{BFEC3B0D-B86D-4AA4-8062-814D644F00EC}" srcOrd="3" destOrd="0" presId="urn:microsoft.com/office/officeart/2005/8/layout/hList7"/>
    <dgm:cxn modelId="{9229E90A-7212-4DDF-BB35-71671D2F8E44}" type="presParOf" srcId="{9E448C8A-949E-490B-B04D-DD53F07171FC}" destId="{865103B4-F843-44F2-912F-AE4C34167821}" srcOrd="7" destOrd="0" presId="urn:microsoft.com/office/officeart/2005/8/layout/hList7"/>
    <dgm:cxn modelId="{355428D6-1A48-43FC-8D79-9AFF4B4857BA}" type="presParOf" srcId="{9E448C8A-949E-490B-B04D-DD53F07171FC}" destId="{45B1650C-3BB6-41D7-9D63-F206AAEBA3E2}" srcOrd="8" destOrd="0" presId="urn:microsoft.com/office/officeart/2005/8/layout/hList7"/>
    <dgm:cxn modelId="{1D31FCA9-A684-4E23-8DBD-A9AA7D3A8ED8}" type="presParOf" srcId="{45B1650C-3BB6-41D7-9D63-F206AAEBA3E2}" destId="{5D2831E6-B695-45A8-8C68-B3ED567F18B0}" srcOrd="0" destOrd="0" presId="urn:microsoft.com/office/officeart/2005/8/layout/hList7"/>
    <dgm:cxn modelId="{986AF54B-EC3B-4CB0-A409-79CFC1CDF589}" type="presParOf" srcId="{45B1650C-3BB6-41D7-9D63-F206AAEBA3E2}" destId="{B7EFD891-961D-47CA-BF8A-ED1BDF956179}" srcOrd="1" destOrd="0" presId="urn:microsoft.com/office/officeart/2005/8/layout/hList7"/>
    <dgm:cxn modelId="{0AF9A528-E6E6-4432-B25D-3D4FC27E37D1}" type="presParOf" srcId="{45B1650C-3BB6-41D7-9D63-F206AAEBA3E2}" destId="{9A7D155E-D438-4730-B79A-9C96D04B10F2}" srcOrd="2" destOrd="0" presId="urn:microsoft.com/office/officeart/2005/8/layout/hList7"/>
    <dgm:cxn modelId="{FAAA8333-B23A-46AE-8995-0434524D871C}" type="presParOf" srcId="{45B1650C-3BB6-41D7-9D63-F206AAEBA3E2}" destId="{D5FA86A1-072E-4681-8D87-707FEC07AA03}" srcOrd="3" destOrd="0" presId="urn:microsoft.com/office/officeart/2005/8/layout/hList7"/>
    <dgm:cxn modelId="{21C3CF23-A6B6-4C43-906D-4F72AB143259}" type="presParOf" srcId="{9E448C8A-949E-490B-B04D-DD53F07171FC}" destId="{0B15F6C4-2B5C-4FC2-95BB-1E6317F43C2E}" srcOrd="9" destOrd="0" presId="urn:microsoft.com/office/officeart/2005/8/layout/hList7"/>
    <dgm:cxn modelId="{05288455-09A8-494D-B2BA-4E6AA00900FD}" type="presParOf" srcId="{9E448C8A-949E-490B-B04D-DD53F07171FC}" destId="{01B20257-41EB-4663-ADE8-70B2273ABB02}" srcOrd="10" destOrd="0" presId="urn:microsoft.com/office/officeart/2005/8/layout/hList7"/>
    <dgm:cxn modelId="{08D91445-5CFC-4683-850A-03A93A471BBC}" type="presParOf" srcId="{01B20257-41EB-4663-ADE8-70B2273ABB02}" destId="{A10ECCDE-AD7C-4457-B1E6-204323DAB9B8}" srcOrd="0" destOrd="0" presId="urn:microsoft.com/office/officeart/2005/8/layout/hList7"/>
    <dgm:cxn modelId="{158C1B79-95ED-4DEF-84C7-CA5B5BBCF1CA}" type="presParOf" srcId="{01B20257-41EB-4663-ADE8-70B2273ABB02}" destId="{B74BDC0C-FDF4-47F2-A726-EE57C491DD71}" srcOrd="1" destOrd="0" presId="urn:microsoft.com/office/officeart/2005/8/layout/hList7"/>
    <dgm:cxn modelId="{620060ED-0A67-4CD3-81B7-A89A8457EEFE}" type="presParOf" srcId="{01B20257-41EB-4663-ADE8-70B2273ABB02}" destId="{0F3E9B50-BEF8-463F-B1D8-9908F363B8D5}" srcOrd="2" destOrd="0" presId="urn:microsoft.com/office/officeart/2005/8/layout/hList7"/>
    <dgm:cxn modelId="{3E5A85E1-1D10-4B89-964A-197CA61AEC7D}" type="presParOf" srcId="{01B20257-41EB-4663-ADE8-70B2273ABB02}" destId="{FB3FE393-72D8-47E8-94F4-81D0DC7A954A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B440B2A3-F490-4E18-AA6C-8BBEFB6FD9F4}">
      <dgm:prSet phldrT="[Текст]" custT="1"/>
      <dgm:spPr/>
      <dgm:t>
        <a:bodyPr/>
        <a:lstStyle/>
        <a:p>
          <a:endParaRPr lang="ru-RU" sz="1100" dirty="0" smtClean="0"/>
        </a:p>
        <a:p>
          <a:endParaRPr lang="ru-RU" sz="1100" dirty="0" smtClean="0"/>
        </a:p>
        <a:p>
          <a:endParaRPr lang="ru-RU" sz="1400" dirty="0" smtClean="0"/>
        </a:p>
        <a:p>
          <a:endParaRPr lang="ru-RU" sz="1400" dirty="0" smtClean="0"/>
        </a:p>
        <a:p>
          <a:endParaRPr lang="ru-RU" sz="1400" dirty="0" smtClean="0"/>
        </a:p>
        <a:p>
          <a:r>
            <a:rPr lang="ru-RU" sz="1200" dirty="0" smtClean="0"/>
            <a:t>Материально-техническое и программное обеспечение администрации Новокубанского городского поселения Новокубанского района</a:t>
          </a:r>
          <a:endParaRPr lang="ru-RU" sz="1200" dirty="0"/>
        </a:p>
      </dgm:t>
    </dgm:pt>
    <dgm:pt modelId="{F7671FED-1852-4836-B874-AEF31670C18D}" type="sibTrans" cxnId="{C6A4BEC8-AF78-404F-AABE-C833BDB25120}">
      <dgm:prSet/>
      <dgm:spPr/>
      <dgm:t>
        <a:bodyPr/>
        <a:lstStyle/>
        <a:p>
          <a:endParaRPr lang="ru-RU"/>
        </a:p>
      </dgm:t>
    </dgm:pt>
    <dgm:pt modelId="{744161B7-9826-459B-9F71-05ED3B723DD2}" type="parTrans" cxnId="{C6A4BEC8-AF78-404F-AABE-C833BDB25120}">
      <dgm:prSet/>
      <dgm:spPr/>
      <dgm:t>
        <a:bodyPr/>
        <a:lstStyle/>
        <a:p>
          <a:endParaRPr lang="ru-RU"/>
        </a:p>
      </dgm:t>
    </dgm:pt>
    <dgm:pt modelId="{6CAA7618-6500-4F2F-87B1-F1B5F26F8A37}">
      <dgm:prSet custT="1"/>
      <dgm:spPr/>
      <dgm:t>
        <a:bodyPr/>
        <a:lstStyle/>
        <a:p>
          <a:endParaRPr lang="ru-RU" sz="1600" dirty="0" smtClean="0"/>
        </a:p>
        <a:p>
          <a:endParaRPr lang="ru-RU" sz="1600" dirty="0" smtClean="0"/>
        </a:p>
        <a:p>
          <a:r>
            <a:rPr lang="ru-RU" sz="1600" dirty="0" smtClean="0"/>
            <a:t>Информационное обеспечение жителей</a:t>
          </a:r>
          <a:endParaRPr lang="ru-RU" sz="1600" dirty="0"/>
        </a:p>
      </dgm:t>
    </dgm:pt>
    <dgm:pt modelId="{6C169CF4-FE9E-40F0-8616-7C8CBF79DEE6}" type="sibTrans" cxnId="{9980FBCF-D8A7-4E88-BD97-459382BC0C69}">
      <dgm:prSet/>
      <dgm:spPr/>
      <dgm:t>
        <a:bodyPr/>
        <a:lstStyle/>
        <a:p>
          <a:endParaRPr lang="ru-RU"/>
        </a:p>
      </dgm:t>
    </dgm:pt>
    <dgm:pt modelId="{9E06CF8B-FE38-45E0-94F8-6E67560AE5AA}" type="parTrans" cxnId="{9980FBCF-D8A7-4E88-BD97-459382BC0C69}">
      <dgm:prSet/>
      <dgm:spPr/>
      <dgm:t>
        <a:bodyPr/>
        <a:lstStyle/>
        <a:p>
          <a:endParaRPr lang="ru-RU"/>
        </a:p>
      </dgm:t>
    </dgm:pt>
    <dgm:pt modelId="{DABB0F2D-C782-4621-8CAA-6E79AE69314E}">
      <dgm:prSet custT="1"/>
      <dgm:spPr/>
      <dgm:t>
        <a:bodyPr/>
        <a:lstStyle/>
        <a:p>
          <a:endParaRPr lang="ru-RU" sz="1600" dirty="0" smtClean="0"/>
        </a:p>
        <a:p>
          <a:endParaRPr lang="ru-RU" sz="1600" dirty="0" smtClean="0"/>
        </a:p>
        <a:p>
          <a:endParaRPr lang="ru-RU" sz="1200" dirty="0" smtClean="0"/>
        </a:p>
        <a:p>
          <a:r>
            <a:rPr lang="ru-RU" sz="1400" dirty="0" smtClean="0"/>
            <a:t>Молодежь Новокубанского городского поселения Новокубанского района</a:t>
          </a:r>
          <a:endParaRPr lang="ru-RU" sz="1400" dirty="0"/>
        </a:p>
      </dgm:t>
    </dgm:pt>
    <dgm:pt modelId="{E8B7E0C0-BBDE-486A-BBC3-C30E3CD073E1}" type="sibTrans" cxnId="{E591382B-85F3-4A7C-A66C-975AD197B556}">
      <dgm:prSet/>
      <dgm:spPr/>
      <dgm:t>
        <a:bodyPr/>
        <a:lstStyle/>
        <a:p>
          <a:endParaRPr lang="ru-RU"/>
        </a:p>
      </dgm:t>
    </dgm:pt>
    <dgm:pt modelId="{4CFCC223-5482-44A2-A7A7-0F09E8ADF7B2}" type="parTrans" cxnId="{E591382B-85F3-4A7C-A66C-975AD197B556}">
      <dgm:prSet/>
      <dgm:spPr/>
      <dgm:t>
        <a:bodyPr/>
        <a:lstStyle/>
        <a:p>
          <a:endParaRPr lang="ru-RU"/>
        </a:p>
      </dgm:t>
    </dgm:pt>
    <dgm:pt modelId="{DC069B3B-B715-4183-8C40-A565D94588FF}">
      <dgm:prSet custT="1"/>
      <dgm:spPr/>
      <dgm:t>
        <a:bodyPr/>
        <a:lstStyle/>
        <a:p>
          <a:endParaRPr lang="ru-RU" sz="1600" dirty="0" smtClean="0"/>
        </a:p>
        <a:p>
          <a:endParaRPr lang="ru-RU" sz="1100" dirty="0" smtClean="0"/>
        </a:p>
        <a:p>
          <a:r>
            <a:rPr lang="ru-RU" sz="1600" dirty="0" err="1" smtClean="0"/>
            <a:t>Экономичес-кое</a:t>
          </a:r>
          <a:r>
            <a:rPr lang="ru-RU" sz="1600" dirty="0" smtClean="0"/>
            <a:t> развитие</a:t>
          </a:r>
          <a:endParaRPr lang="ru-RU" sz="1600" dirty="0"/>
        </a:p>
      </dgm:t>
    </dgm:pt>
    <dgm:pt modelId="{6C4723F5-230D-4508-9485-B5839F65E699}" type="sibTrans" cxnId="{FF7D05DC-B707-4C4D-9473-CF38BE3E73EE}">
      <dgm:prSet/>
      <dgm:spPr/>
      <dgm:t>
        <a:bodyPr/>
        <a:lstStyle/>
        <a:p>
          <a:endParaRPr lang="ru-RU"/>
        </a:p>
      </dgm:t>
    </dgm:pt>
    <dgm:pt modelId="{63775685-5624-486B-96D5-29BC29E1C600}" type="parTrans" cxnId="{FF7D05DC-B707-4C4D-9473-CF38BE3E73EE}">
      <dgm:prSet/>
      <dgm:spPr/>
      <dgm:t>
        <a:bodyPr/>
        <a:lstStyle/>
        <a:p>
          <a:endParaRPr lang="ru-RU"/>
        </a:p>
      </dgm:t>
    </dgm:pt>
    <dgm:pt modelId="{9E6C3F92-25B0-4630-B677-9168807332E6}">
      <dgm:prSet custT="1"/>
      <dgm:spPr/>
      <dgm:t>
        <a:bodyPr/>
        <a:lstStyle/>
        <a:p>
          <a:endParaRPr lang="ru-RU" sz="1200" dirty="0" smtClean="0"/>
        </a:p>
        <a:p>
          <a:endParaRPr lang="ru-RU" sz="1600" dirty="0" smtClean="0"/>
        </a:p>
        <a:p>
          <a:r>
            <a:rPr lang="ru-RU" sz="1600" dirty="0" smtClean="0"/>
            <a:t>Развитие физической культуры и массового спорта</a:t>
          </a:r>
          <a:endParaRPr lang="ru-RU" sz="1400" dirty="0"/>
        </a:p>
      </dgm:t>
    </dgm:pt>
    <dgm:pt modelId="{651031E2-D0B9-4BFC-A7D3-92852E3F94A0}" type="sibTrans" cxnId="{B96C9E21-FFC8-4600-85D9-040DAB2407E1}">
      <dgm:prSet/>
      <dgm:spPr/>
      <dgm:t>
        <a:bodyPr/>
        <a:lstStyle/>
        <a:p>
          <a:endParaRPr lang="ru-RU"/>
        </a:p>
      </dgm:t>
    </dgm:pt>
    <dgm:pt modelId="{6D617075-AAA2-4151-AAD0-7F4570990BD0}" type="parTrans" cxnId="{B96C9E21-FFC8-4600-85D9-040DAB2407E1}">
      <dgm:prSet/>
      <dgm:spPr/>
      <dgm:t>
        <a:bodyPr/>
        <a:lstStyle/>
        <a:p>
          <a:endParaRPr lang="ru-RU"/>
        </a:p>
      </dgm:t>
    </dgm:pt>
    <dgm:pt modelId="{002009EC-919C-456A-91AA-2F50ECE51B25}">
      <dgm:prSet phldrT="[Текст]" custT="1"/>
      <dgm:spPr/>
      <dgm:t>
        <a:bodyPr/>
        <a:lstStyle/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endParaRPr lang="ru-RU" sz="1200" dirty="0" smtClean="0"/>
        </a:p>
        <a:p>
          <a:r>
            <a:rPr lang="ru-RU" sz="1600" dirty="0" smtClean="0"/>
            <a:t>Содействие занятости населения</a:t>
          </a:r>
          <a:endParaRPr lang="ru-RU" sz="1600" dirty="0"/>
        </a:p>
      </dgm:t>
    </dgm:pt>
    <dgm:pt modelId="{0264BD6A-CCA2-4879-8A88-C2C381B986CF}" type="parTrans" cxnId="{18D7373A-993D-4CE0-A9EB-FB961BAF30F0}">
      <dgm:prSet/>
      <dgm:spPr/>
      <dgm:t>
        <a:bodyPr/>
        <a:lstStyle/>
        <a:p>
          <a:endParaRPr lang="ru-RU"/>
        </a:p>
      </dgm:t>
    </dgm:pt>
    <dgm:pt modelId="{096C743D-B1ED-47D3-BEEB-0C8E1F0446CB}" type="sibTrans" cxnId="{18D7373A-993D-4CE0-A9EB-FB961BAF30F0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FlipVert="1" custScaleY="8863" custLinFactNeighborX="-784" custLinFactNeighborY="99484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BF6BC11E-BEC7-4AE7-83C6-E99D08B23F98}" type="pres">
      <dgm:prSet presAssocID="{9E6C3F92-25B0-4630-B677-9168807332E6}" presName="compNode" presStyleCnt="0"/>
      <dgm:spPr/>
    </dgm:pt>
    <dgm:pt modelId="{8155E0D6-D560-4CD5-B212-DD8A2E4AC922}" type="pres">
      <dgm:prSet presAssocID="{9E6C3F92-25B0-4630-B677-9168807332E6}" presName="bkgdShape" presStyleLbl="node1" presStyleIdx="0" presStyleCnt="6"/>
      <dgm:spPr/>
      <dgm:t>
        <a:bodyPr/>
        <a:lstStyle/>
        <a:p>
          <a:endParaRPr lang="ru-RU"/>
        </a:p>
      </dgm:t>
    </dgm:pt>
    <dgm:pt modelId="{E9268CBF-EDFD-48A7-84D7-E46FA08EC83F}" type="pres">
      <dgm:prSet presAssocID="{9E6C3F92-25B0-4630-B677-9168807332E6}" presName="nodeTx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B9F07-A616-4F4E-AA56-57B45504E92D}" type="pres">
      <dgm:prSet presAssocID="{9E6C3F92-25B0-4630-B677-9168807332E6}" presName="invisiNode" presStyleLbl="node1" presStyleIdx="0" presStyleCnt="6"/>
      <dgm:spPr/>
    </dgm:pt>
    <dgm:pt modelId="{EF112E8A-6F74-4E79-B331-D3FB538594E0}" type="pres">
      <dgm:prSet presAssocID="{9E6C3F92-25B0-4630-B677-9168807332E6}" presName="imagNode" presStyleLbl="fgImgPlace1" presStyleIdx="0" presStyleCnt="6" custScaleX="91110" custScaleY="90035" custLinFactNeighborX="-4068" custLinFactNeighborY="3097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82C8CCD-1274-484C-8C25-6FA3EAC033C5}" type="pres">
      <dgm:prSet presAssocID="{651031E2-D0B9-4BFC-A7D3-92852E3F94A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27ED57D-AE22-436E-AC90-8E998FE4CE17}" type="pres">
      <dgm:prSet presAssocID="{DC069B3B-B715-4183-8C40-A565D94588FF}" presName="compNode" presStyleCnt="0"/>
      <dgm:spPr/>
    </dgm:pt>
    <dgm:pt modelId="{E6CE4B48-5EDC-47C9-88C0-80DF2BA2D053}" type="pres">
      <dgm:prSet presAssocID="{DC069B3B-B715-4183-8C40-A565D94588FF}" presName="bkgdShape" presStyleLbl="node1" presStyleIdx="1" presStyleCnt="6"/>
      <dgm:spPr/>
      <dgm:t>
        <a:bodyPr/>
        <a:lstStyle/>
        <a:p>
          <a:endParaRPr lang="ru-RU"/>
        </a:p>
      </dgm:t>
    </dgm:pt>
    <dgm:pt modelId="{33381DEA-F51A-445C-A4E4-B929D71BEB96}" type="pres">
      <dgm:prSet presAssocID="{DC069B3B-B715-4183-8C40-A565D94588FF}" presName="nodeTx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D0D5E-EEC1-40E9-91BC-4B165410AF1F}" type="pres">
      <dgm:prSet presAssocID="{DC069B3B-B715-4183-8C40-A565D94588FF}" presName="invisiNode" presStyleLbl="node1" presStyleIdx="1" presStyleCnt="6"/>
      <dgm:spPr/>
    </dgm:pt>
    <dgm:pt modelId="{1523E378-CB1D-4735-80BB-7D659ED1FDD2}" type="pres">
      <dgm:prSet presAssocID="{DC069B3B-B715-4183-8C40-A565D94588FF}" presName="imagNode" presStyleLbl="fgImgPlace1" presStyleIdx="1" presStyleCnt="6" custScaleX="94522" custScaleY="96229" custLinFactNeighborX="4134" custLinFactNeighborY="-4067"/>
      <dgm:spPr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57420BD-9E56-45CF-AA27-AEAB62913CD3}" type="pres">
      <dgm:prSet presAssocID="{6C4723F5-230D-4508-9485-B5839F65E69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288EA14-8971-4ADB-9F4F-260C9AA481C1}" type="pres">
      <dgm:prSet presAssocID="{DABB0F2D-C782-4621-8CAA-6E79AE69314E}" presName="compNode" presStyleCnt="0"/>
      <dgm:spPr/>
    </dgm:pt>
    <dgm:pt modelId="{B4EEDDBE-75A4-4EFD-B7D0-63182694CA42}" type="pres">
      <dgm:prSet presAssocID="{DABB0F2D-C782-4621-8CAA-6E79AE69314E}" presName="bkgdShape" presStyleLbl="node1" presStyleIdx="2" presStyleCnt="6"/>
      <dgm:spPr/>
      <dgm:t>
        <a:bodyPr/>
        <a:lstStyle/>
        <a:p>
          <a:endParaRPr lang="ru-RU"/>
        </a:p>
      </dgm:t>
    </dgm:pt>
    <dgm:pt modelId="{692CD78C-A6B7-4489-8840-C9047EBBE253}" type="pres">
      <dgm:prSet presAssocID="{DABB0F2D-C782-4621-8CAA-6E79AE69314E}" presName="nodeTx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96977-EACE-4194-8467-796F78A313EC}" type="pres">
      <dgm:prSet presAssocID="{DABB0F2D-C782-4621-8CAA-6E79AE69314E}" presName="invisiNode" presStyleLbl="node1" presStyleIdx="2" presStyleCnt="6"/>
      <dgm:spPr/>
    </dgm:pt>
    <dgm:pt modelId="{B0471D81-7636-4F4D-B165-FBB88566DAF2}" type="pres">
      <dgm:prSet presAssocID="{DABB0F2D-C782-4621-8CAA-6E79AE69314E}" presName="imagNode" presStyleLbl="fgImgPlace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DEDD313-CE35-4D71-A381-D4CB29C4BEC3}" type="pres">
      <dgm:prSet presAssocID="{E8B7E0C0-BBDE-486A-BBC3-C30E3CD073E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444BF7A-4233-4627-BCE0-5B22E7243D44}" type="pres">
      <dgm:prSet presAssocID="{6CAA7618-6500-4F2F-87B1-F1B5F26F8A37}" presName="compNode" presStyleCnt="0"/>
      <dgm:spPr/>
    </dgm:pt>
    <dgm:pt modelId="{697E94F5-1332-4F44-9387-5F43D08C97EF}" type="pres">
      <dgm:prSet presAssocID="{6CAA7618-6500-4F2F-87B1-F1B5F26F8A37}" presName="bkgdShape" presStyleLbl="node1" presStyleIdx="3" presStyleCnt="6" custLinFactNeighborX="755" custLinFactNeighborY="1758"/>
      <dgm:spPr/>
      <dgm:t>
        <a:bodyPr/>
        <a:lstStyle/>
        <a:p>
          <a:endParaRPr lang="ru-RU"/>
        </a:p>
      </dgm:t>
    </dgm:pt>
    <dgm:pt modelId="{8E7018C7-0B0F-4550-BF27-71C82E49AFE2}" type="pres">
      <dgm:prSet presAssocID="{6CAA7618-6500-4F2F-87B1-F1B5F26F8A37}" presName="nodeTx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6C375-05F4-470D-A92B-4638F2F0A984}" type="pres">
      <dgm:prSet presAssocID="{6CAA7618-6500-4F2F-87B1-F1B5F26F8A37}" presName="invisiNode" presStyleLbl="node1" presStyleIdx="3" presStyleCnt="6"/>
      <dgm:spPr/>
    </dgm:pt>
    <dgm:pt modelId="{A8404238-D83B-4B71-A934-F53FD3DE79AF}" type="pres">
      <dgm:prSet presAssocID="{6CAA7618-6500-4F2F-87B1-F1B5F26F8A37}" presName="imagNode" presStyleLbl="fgImgPlace1" presStyleIdx="3" presStyleCnt="6" custScaleX="95513" custScaleY="96229" custLinFactNeighborX="1788" custLinFactNeighborY="1212"/>
      <dgm:spPr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1B40402-A5DD-4986-ACFF-C5EEE6F20143}" type="pres">
      <dgm:prSet presAssocID="{6C169CF4-FE9E-40F0-8616-7C8CBF79DEE6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676BBA1-63F5-4E38-B190-4AB362E09004}" type="pres">
      <dgm:prSet presAssocID="{B440B2A3-F490-4E18-AA6C-8BBEFB6FD9F4}" presName="compNode" presStyleCnt="0"/>
      <dgm:spPr/>
    </dgm:pt>
    <dgm:pt modelId="{F30DF300-B264-4AAD-8C9F-6BCF0A0BB44D}" type="pres">
      <dgm:prSet presAssocID="{B440B2A3-F490-4E18-AA6C-8BBEFB6FD9F4}" presName="bkgdShape" presStyleLbl="node1" presStyleIdx="4" presStyleCnt="6"/>
      <dgm:spPr/>
      <dgm:t>
        <a:bodyPr/>
        <a:lstStyle/>
        <a:p>
          <a:endParaRPr lang="ru-RU"/>
        </a:p>
      </dgm:t>
    </dgm:pt>
    <dgm:pt modelId="{3A9A779E-E915-4502-897E-FC35773624E1}" type="pres">
      <dgm:prSet presAssocID="{B440B2A3-F490-4E18-AA6C-8BBEFB6FD9F4}" presName="nodeTx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182DB2-CE8A-4E27-99AF-75C26FA6E216}" type="pres">
      <dgm:prSet presAssocID="{B440B2A3-F490-4E18-AA6C-8BBEFB6FD9F4}" presName="invisiNode" presStyleLbl="node1" presStyleIdx="4" presStyleCnt="6"/>
      <dgm:spPr/>
    </dgm:pt>
    <dgm:pt modelId="{BFEC3B0D-B86D-4AA4-8062-814D644F00EC}" type="pres">
      <dgm:prSet presAssocID="{B440B2A3-F490-4E18-AA6C-8BBEFB6FD9F4}" presName="imagNode" presStyleLbl="fgImgPlace1" presStyleIdx="4" presStyleCnt="6" custScaleX="96503" custScaleY="96229"/>
      <dgm:spPr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11CD099-0F6E-4D9C-AF5E-E8C4C556A554}" type="pres">
      <dgm:prSet presAssocID="{F7671FED-1852-4836-B874-AEF31670C18D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B4D1844-9C6F-4899-8EAA-B547D140BB22}" type="pres">
      <dgm:prSet presAssocID="{002009EC-919C-456A-91AA-2F50ECE51B25}" presName="compNode" presStyleCnt="0"/>
      <dgm:spPr/>
    </dgm:pt>
    <dgm:pt modelId="{2E23EA3A-D528-46C7-AD61-F8B7898E2D2F}" type="pres">
      <dgm:prSet presAssocID="{002009EC-919C-456A-91AA-2F50ECE51B25}" presName="bkgdShape" presStyleLbl="node1" presStyleIdx="5" presStyleCnt="6"/>
      <dgm:spPr/>
      <dgm:t>
        <a:bodyPr/>
        <a:lstStyle/>
        <a:p>
          <a:endParaRPr lang="ru-RU"/>
        </a:p>
      </dgm:t>
    </dgm:pt>
    <dgm:pt modelId="{945A228D-E023-47ED-A28E-1E99B88AC472}" type="pres">
      <dgm:prSet presAssocID="{002009EC-919C-456A-91AA-2F50ECE51B25}" presName="nodeTx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66571E-F55C-4E92-9B9C-BF5A0115698E}" type="pres">
      <dgm:prSet presAssocID="{002009EC-919C-456A-91AA-2F50ECE51B25}" presName="invisiNode" presStyleLbl="node1" presStyleIdx="5" presStyleCnt="6"/>
      <dgm:spPr/>
    </dgm:pt>
    <dgm:pt modelId="{A208BBC8-9A9F-4352-8198-110B4CB317EE}" type="pres">
      <dgm:prSet presAssocID="{002009EC-919C-456A-91AA-2F50ECE51B25}" presName="imagNode" presStyleLbl="fgImgPlace1" presStyleIdx="5" presStyleCnt="6" custLinFactNeighborY="-2182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D120DC58-0E43-432D-9F4D-31013F1CFA82}" type="presOf" srcId="{9E6C3F92-25B0-4630-B677-9168807332E6}" destId="{8155E0D6-D560-4CD5-B212-DD8A2E4AC922}" srcOrd="0" destOrd="0" presId="urn:microsoft.com/office/officeart/2005/8/layout/hList7"/>
    <dgm:cxn modelId="{B96C9E21-FFC8-4600-85D9-040DAB2407E1}" srcId="{B742C986-E85E-4259-B07B-EB0D61825E74}" destId="{9E6C3F92-25B0-4630-B677-9168807332E6}" srcOrd="0" destOrd="0" parTransId="{6D617075-AAA2-4151-AAD0-7F4570990BD0}" sibTransId="{651031E2-D0B9-4BFC-A7D3-92852E3F94A0}"/>
    <dgm:cxn modelId="{8BD37769-149E-422E-85EB-01CD5877E5D2}" type="presOf" srcId="{F7671FED-1852-4836-B874-AEF31670C18D}" destId="{311CD099-0F6E-4D9C-AF5E-E8C4C556A554}" srcOrd="0" destOrd="0" presId="urn:microsoft.com/office/officeart/2005/8/layout/hList7"/>
    <dgm:cxn modelId="{E4875EA1-356B-42F0-86C7-7BC2B7A1F666}" type="presOf" srcId="{002009EC-919C-456A-91AA-2F50ECE51B25}" destId="{2E23EA3A-D528-46C7-AD61-F8B7898E2D2F}" srcOrd="0" destOrd="0" presId="urn:microsoft.com/office/officeart/2005/8/layout/hList7"/>
    <dgm:cxn modelId="{C6A4BEC8-AF78-404F-AABE-C833BDB25120}" srcId="{B742C986-E85E-4259-B07B-EB0D61825E74}" destId="{B440B2A3-F490-4E18-AA6C-8BBEFB6FD9F4}" srcOrd="4" destOrd="0" parTransId="{744161B7-9826-459B-9F71-05ED3B723DD2}" sibTransId="{F7671FED-1852-4836-B874-AEF31670C18D}"/>
    <dgm:cxn modelId="{9980FBCF-D8A7-4E88-BD97-459382BC0C69}" srcId="{B742C986-E85E-4259-B07B-EB0D61825E74}" destId="{6CAA7618-6500-4F2F-87B1-F1B5F26F8A37}" srcOrd="3" destOrd="0" parTransId="{9E06CF8B-FE38-45E0-94F8-6E67560AE5AA}" sibTransId="{6C169CF4-FE9E-40F0-8616-7C8CBF79DEE6}"/>
    <dgm:cxn modelId="{FF7D05DC-B707-4C4D-9473-CF38BE3E73EE}" srcId="{B742C986-E85E-4259-B07B-EB0D61825E74}" destId="{DC069B3B-B715-4183-8C40-A565D94588FF}" srcOrd="1" destOrd="0" parTransId="{63775685-5624-486B-96D5-29BC29E1C600}" sibTransId="{6C4723F5-230D-4508-9485-B5839F65E699}"/>
    <dgm:cxn modelId="{8CB6CC7E-FE71-4186-9F8D-DAFF3009131D}" type="presOf" srcId="{6C169CF4-FE9E-40F0-8616-7C8CBF79DEE6}" destId="{31B40402-A5DD-4986-ACFF-C5EEE6F20143}" srcOrd="0" destOrd="0" presId="urn:microsoft.com/office/officeart/2005/8/layout/hList7"/>
    <dgm:cxn modelId="{9E28E704-D615-40FF-BD87-2FC4774964EA}" type="presOf" srcId="{B440B2A3-F490-4E18-AA6C-8BBEFB6FD9F4}" destId="{3A9A779E-E915-4502-897E-FC35773624E1}" srcOrd="1" destOrd="0" presId="urn:microsoft.com/office/officeart/2005/8/layout/hList7"/>
    <dgm:cxn modelId="{64B78549-BEF2-4FF8-A7D6-24B45578FC71}" type="presOf" srcId="{DABB0F2D-C782-4621-8CAA-6E79AE69314E}" destId="{692CD78C-A6B7-4489-8840-C9047EBBE253}" srcOrd="1" destOrd="0" presId="urn:microsoft.com/office/officeart/2005/8/layout/hList7"/>
    <dgm:cxn modelId="{1B5B5B95-8294-45F1-8A25-DFE5639C156F}" type="presOf" srcId="{002009EC-919C-456A-91AA-2F50ECE51B25}" destId="{945A228D-E023-47ED-A28E-1E99B88AC472}" srcOrd="1" destOrd="0" presId="urn:microsoft.com/office/officeart/2005/8/layout/hList7"/>
    <dgm:cxn modelId="{DBD00298-C5F5-41F5-8167-0E835E3E84B7}" type="presOf" srcId="{B440B2A3-F490-4E18-AA6C-8BBEFB6FD9F4}" destId="{F30DF300-B264-4AAD-8C9F-6BCF0A0BB44D}" srcOrd="0" destOrd="0" presId="urn:microsoft.com/office/officeart/2005/8/layout/hList7"/>
    <dgm:cxn modelId="{785F7B1B-EF27-47C5-AAC9-5750AF65AA43}" type="presOf" srcId="{DC069B3B-B715-4183-8C40-A565D94588FF}" destId="{E6CE4B48-5EDC-47C9-88C0-80DF2BA2D053}" srcOrd="0" destOrd="0" presId="urn:microsoft.com/office/officeart/2005/8/layout/hList7"/>
    <dgm:cxn modelId="{E3B4CBD5-4F54-4829-8355-46EC241335B8}" type="presOf" srcId="{E8B7E0C0-BBDE-486A-BBC3-C30E3CD073E1}" destId="{FDEDD313-CE35-4D71-A381-D4CB29C4BEC3}" srcOrd="0" destOrd="0" presId="urn:microsoft.com/office/officeart/2005/8/layout/hList7"/>
    <dgm:cxn modelId="{18D7373A-993D-4CE0-A9EB-FB961BAF30F0}" srcId="{B742C986-E85E-4259-B07B-EB0D61825E74}" destId="{002009EC-919C-456A-91AA-2F50ECE51B25}" srcOrd="5" destOrd="0" parTransId="{0264BD6A-CCA2-4879-8A88-C2C381B986CF}" sibTransId="{096C743D-B1ED-47D3-BEEB-0C8E1F0446CB}"/>
    <dgm:cxn modelId="{FE9F56DB-AF31-4073-89C5-08D6693C3956}" type="presOf" srcId="{6CAA7618-6500-4F2F-87B1-F1B5F26F8A37}" destId="{8E7018C7-0B0F-4550-BF27-71C82E49AFE2}" srcOrd="1" destOrd="0" presId="urn:microsoft.com/office/officeart/2005/8/layout/hList7"/>
    <dgm:cxn modelId="{A3936119-96DC-4DC7-8542-95291285DBB8}" type="presOf" srcId="{DABB0F2D-C782-4621-8CAA-6E79AE69314E}" destId="{B4EEDDBE-75A4-4EFD-B7D0-63182694CA42}" srcOrd="0" destOrd="0" presId="urn:microsoft.com/office/officeart/2005/8/layout/hList7"/>
    <dgm:cxn modelId="{E591382B-85F3-4A7C-A66C-975AD197B556}" srcId="{B742C986-E85E-4259-B07B-EB0D61825E74}" destId="{DABB0F2D-C782-4621-8CAA-6E79AE69314E}" srcOrd="2" destOrd="0" parTransId="{4CFCC223-5482-44A2-A7A7-0F09E8ADF7B2}" sibTransId="{E8B7E0C0-BBDE-486A-BBC3-C30E3CD073E1}"/>
    <dgm:cxn modelId="{A77173CF-CDCA-484B-B325-1A4D0153FC8F}" type="presOf" srcId="{6CAA7618-6500-4F2F-87B1-F1B5F26F8A37}" destId="{697E94F5-1332-4F44-9387-5F43D08C97EF}" srcOrd="0" destOrd="0" presId="urn:microsoft.com/office/officeart/2005/8/layout/hList7"/>
    <dgm:cxn modelId="{BA7C8CC4-4CEC-408D-B3CB-4550CEE69F53}" type="presOf" srcId="{9E6C3F92-25B0-4630-B677-9168807332E6}" destId="{E9268CBF-EDFD-48A7-84D7-E46FA08EC83F}" srcOrd="1" destOrd="0" presId="urn:microsoft.com/office/officeart/2005/8/layout/hList7"/>
    <dgm:cxn modelId="{6AF316F0-AAA2-48DE-9784-3FD95B5C6601}" type="presOf" srcId="{651031E2-D0B9-4BFC-A7D3-92852E3F94A0}" destId="{682C8CCD-1274-484C-8C25-6FA3EAC033C5}" srcOrd="0" destOrd="0" presId="urn:microsoft.com/office/officeart/2005/8/layout/hList7"/>
    <dgm:cxn modelId="{5FC80ABC-33F2-455F-BC76-E90B86D7CCF8}" type="presOf" srcId="{DC069B3B-B715-4183-8C40-A565D94588FF}" destId="{33381DEA-F51A-445C-A4E4-B929D71BEB96}" srcOrd="1" destOrd="0" presId="urn:microsoft.com/office/officeart/2005/8/layout/hList7"/>
    <dgm:cxn modelId="{E0F3061F-ACEE-413E-8166-6ADB2D14C0EE}" type="presOf" srcId="{B742C986-E85E-4259-B07B-EB0D61825E74}" destId="{45A3AB6E-6545-4232-8548-0BFD8F95A6E5}" srcOrd="0" destOrd="0" presId="urn:microsoft.com/office/officeart/2005/8/layout/hList7"/>
    <dgm:cxn modelId="{DB76520B-19C2-4FCA-A73D-EE65A541E412}" type="presOf" srcId="{6C4723F5-230D-4508-9485-B5839F65E699}" destId="{557420BD-9E56-45CF-AA27-AEAB62913CD3}" srcOrd="0" destOrd="0" presId="urn:microsoft.com/office/officeart/2005/8/layout/hList7"/>
    <dgm:cxn modelId="{969AD216-020A-4ED2-B505-7A714934B940}" type="presParOf" srcId="{45A3AB6E-6545-4232-8548-0BFD8F95A6E5}" destId="{7887A0B5-5DD9-456B-A9F8-3132E0A648B0}" srcOrd="0" destOrd="0" presId="urn:microsoft.com/office/officeart/2005/8/layout/hList7"/>
    <dgm:cxn modelId="{259DDF12-5520-4552-9ADC-68F9B5F7136F}" type="presParOf" srcId="{45A3AB6E-6545-4232-8548-0BFD8F95A6E5}" destId="{9E448C8A-949E-490B-B04D-DD53F07171FC}" srcOrd="1" destOrd="0" presId="urn:microsoft.com/office/officeart/2005/8/layout/hList7"/>
    <dgm:cxn modelId="{30EED041-161C-449E-9FB3-8D4DECDD9AC8}" type="presParOf" srcId="{9E448C8A-949E-490B-B04D-DD53F07171FC}" destId="{BF6BC11E-BEC7-4AE7-83C6-E99D08B23F98}" srcOrd="0" destOrd="0" presId="urn:microsoft.com/office/officeart/2005/8/layout/hList7"/>
    <dgm:cxn modelId="{8A5291DE-9CB9-4D83-AA02-C13537761DF6}" type="presParOf" srcId="{BF6BC11E-BEC7-4AE7-83C6-E99D08B23F98}" destId="{8155E0D6-D560-4CD5-B212-DD8A2E4AC922}" srcOrd="0" destOrd="0" presId="urn:microsoft.com/office/officeart/2005/8/layout/hList7"/>
    <dgm:cxn modelId="{76AFD5FA-9FF1-44B9-BD65-C46E5054A20A}" type="presParOf" srcId="{BF6BC11E-BEC7-4AE7-83C6-E99D08B23F98}" destId="{E9268CBF-EDFD-48A7-84D7-E46FA08EC83F}" srcOrd="1" destOrd="0" presId="urn:microsoft.com/office/officeart/2005/8/layout/hList7"/>
    <dgm:cxn modelId="{41315E9C-5264-4635-BD4D-D691465EF7C1}" type="presParOf" srcId="{BF6BC11E-BEC7-4AE7-83C6-E99D08B23F98}" destId="{B2EB9F07-A616-4F4E-AA56-57B45504E92D}" srcOrd="2" destOrd="0" presId="urn:microsoft.com/office/officeart/2005/8/layout/hList7"/>
    <dgm:cxn modelId="{A1B16F9E-ED1A-4DFB-89A2-8B15F3624343}" type="presParOf" srcId="{BF6BC11E-BEC7-4AE7-83C6-E99D08B23F98}" destId="{EF112E8A-6F74-4E79-B331-D3FB538594E0}" srcOrd="3" destOrd="0" presId="urn:microsoft.com/office/officeart/2005/8/layout/hList7"/>
    <dgm:cxn modelId="{4C95CF6E-E773-4E26-8DEB-7863F6E37657}" type="presParOf" srcId="{9E448C8A-949E-490B-B04D-DD53F07171FC}" destId="{682C8CCD-1274-484C-8C25-6FA3EAC033C5}" srcOrd="1" destOrd="0" presId="urn:microsoft.com/office/officeart/2005/8/layout/hList7"/>
    <dgm:cxn modelId="{A11082FA-A59C-4678-A8C1-FC334F1DCD60}" type="presParOf" srcId="{9E448C8A-949E-490B-B04D-DD53F07171FC}" destId="{227ED57D-AE22-436E-AC90-8E998FE4CE17}" srcOrd="2" destOrd="0" presId="urn:microsoft.com/office/officeart/2005/8/layout/hList7"/>
    <dgm:cxn modelId="{0C271C44-17CB-47FE-8FAE-9431B8E1D6D6}" type="presParOf" srcId="{227ED57D-AE22-436E-AC90-8E998FE4CE17}" destId="{E6CE4B48-5EDC-47C9-88C0-80DF2BA2D053}" srcOrd="0" destOrd="0" presId="urn:microsoft.com/office/officeart/2005/8/layout/hList7"/>
    <dgm:cxn modelId="{C2CDC7F6-619E-4505-86DE-C74FB037B204}" type="presParOf" srcId="{227ED57D-AE22-436E-AC90-8E998FE4CE17}" destId="{33381DEA-F51A-445C-A4E4-B929D71BEB96}" srcOrd="1" destOrd="0" presId="urn:microsoft.com/office/officeart/2005/8/layout/hList7"/>
    <dgm:cxn modelId="{8A6EF577-10B1-45A5-9BE0-0E0A151DA2B8}" type="presParOf" srcId="{227ED57D-AE22-436E-AC90-8E998FE4CE17}" destId="{606D0D5E-EEC1-40E9-91BC-4B165410AF1F}" srcOrd="2" destOrd="0" presId="urn:microsoft.com/office/officeart/2005/8/layout/hList7"/>
    <dgm:cxn modelId="{87851C96-32BD-43FF-A65F-1D55FDECF99E}" type="presParOf" srcId="{227ED57D-AE22-436E-AC90-8E998FE4CE17}" destId="{1523E378-CB1D-4735-80BB-7D659ED1FDD2}" srcOrd="3" destOrd="0" presId="urn:microsoft.com/office/officeart/2005/8/layout/hList7"/>
    <dgm:cxn modelId="{9F68A199-45F0-4BEB-BD5A-657577A3E3D5}" type="presParOf" srcId="{9E448C8A-949E-490B-B04D-DD53F07171FC}" destId="{557420BD-9E56-45CF-AA27-AEAB62913CD3}" srcOrd="3" destOrd="0" presId="urn:microsoft.com/office/officeart/2005/8/layout/hList7"/>
    <dgm:cxn modelId="{AAB1FD04-42FE-47A0-8C8F-432FE5D57425}" type="presParOf" srcId="{9E448C8A-949E-490B-B04D-DD53F07171FC}" destId="{1288EA14-8971-4ADB-9F4F-260C9AA481C1}" srcOrd="4" destOrd="0" presId="urn:microsoft.com/office/officeart/2005/8/layout/hList7"/>
    <dgm:cxn modelId="{6238E887-E00F-4F3A-A240-E7F7177FA58C}" type="presParOf" srcId="{1288EA14-8971-4ADB-9F4F-260C9AA481C1}" destId="{B4EEDDBE-75A4-4EFD-B7D0-63182694CA42}" srcOrd="0" destOrd="0" presId="urn:microsoft.com/office/officeart/2005/8/layout/hList7"/>
    <dgm:cxn modelId="{68CD0892-2C88-4FDD-8135-C5719F96E827}" type="presParOf" srcId="{1288EA14-8971-4ADB-9F4F-260C9AA481C1}" destId="{692CD78C-A6B7-4489-8840-C9047EBBE253}" srcOrd="1" destOrd="0" presId="urn:microsoft.com/office/officeart/2005/8/layout/hList7"/>
    <dgm:cxn modelId="{594FABBC-99CD-4C09-9FFC-BFA6FBC8DD32}" type="presParOf" srcId="{1288EA14-8971-4ADB-9F4F-260C9AA481C1}" destId="{9B096977-EACE-4194-8467-796F78A313EC}" srcOrd="2" destOrd="0" presId="urn:microsoft.com/office/officeart/2005/8/layout/hList7"/>
    <dgm:cxn modelId="{8735FF2A-7C18-4E9F-8BD1-10186059F91A}" type="presParOf" srcId="{1288EA14-8971-4ADB-9F4F-260C9AA481C1}" destId="{B0471D81-7636-4F4D-B165-FBB88566DAF2}" srcOrd="3" destOrd="0" presId="urn:microsoft.com/office/officeart/2005/8/layout/hList7"/>
    <dgm:cxn modelId="{8B061682-55E0-4D8A-988D-88AF30C02FEA}" type="presParOf" srcId="{9E448C8A-949E-490B-B04D-DD53F07171FC}" destId="{FDEDD313-CE35-4D71-A381-D4CB29C4BEC3}" srcOrd="5" destOrd="0" presId="urn:microsoft.com/office/officeart/2005/8/layout/hList7"/>
    <dgm:cxn modelId="{4B8C22D0-17B0-4A36-9AEB-1DA44BAE85A9}" type="presParOf" srcId="{9E448C8A-949E-490B-B04D-DD53F07171FC}" destId="{3444BF7A-4233-4627-BCE0-5B22E7243D44}" srcOrd="6" destOrd="0" presId="urn:microsoft.com/office/officeart/2005/8/layout/hList7"/>
    <dgm:cxn modelId="{A4BA5810-9921-4535-94D5-5C6C76A91580}" type="presParOf" srcId="{3444BF7A-4233-4627-BCE0-5B22E7243D44}" destId="{697E94F5-1332-4F44-9387-5F43D08C97EF}" srcOrd="0" destOrd="0" presId="urn:microsoft.com/office/officeart/2005/8/layout/hList7"/>
    <dgm:cxn modelId="{8DD49B53-F2F9-4F85-BE1A-DBA0694CF583}" type="presParOf" srcId="{3444BF7A-4233-4627-BCE0-5B22E7243D44}" destId="{8E7018C7-0B0F-4550-BF27-71C82E49AFE2}" srcOrd="1" destOrd="0" presId="urn:microsoft.com/office/officeart/2005/8/layout/hList7"/>
    <dgm:cxn modelId="{BC267C10-3A8F-4D37-893C-1F8BAAD1DA47}" type="presParOf" srcId="{3444BF7A-4233-4627-BCE0-5B22E7243D44}" destId="{5B86C375-05F4-470D-A92B-4638F2F0A984}" srcOrd="2" destOrd="0" presId="urn:microsoft.com/office/officeart/2005/8/layout/hList7"/>
    <dgm:cxn modelId="{51CC9DEC-E2CF-4FFC-8157-DD087A2045E2}" type="presParOf" srcId="{3444BF7A-4233-4627-BCE0-5B22E7243D44}" destId="{A8404238-D83B-4B71-A934-F53FD3DE79AF}" srcOrd="3" destOrd="0" presId="urn:microsoft.com/office/officeart/2005/8/layout/hList7"/>
    <dgm:cxn modelId="{CF0B8D41-6441-4DF9-9C51-138F52693FB5}" type="presParOf" srcId="{9E448C8A-949E-490B-B04D-DD53F07171FC}" destId="{31B40402-A5DD-4986-ACFF-C5EEE6F20143}" srcOrd="7" destOrd="0" presId="urn:microsoft.com/office/officeart/2005/8/layout/hList7"/>
    <dgm:cxn modelId="{A78A224C-E75E-4FFC-B63E-EA678DBC8D56}" type="presParOf" srcId="{9E448C8A-949E-490B-B04D-DD53F07171FC}" destId="{2676BBA1-63F5-4E38-B190-4AB362E09004}" srcOrd="8" destOrd="0" presId="urn:microsoft.com/office/officeart/2005/8/layout/hList7"/>
    <dgm:cxn modelId="{BF746C8F-DBC9-4C8C-8C52-2448584B1D62}" type="presParOf" srcId="{2676BBA1-63F5-4E38-B190-4AB362E09004}" destId="{F30DF300-B264-4AAD-8C9F-6BCF0A0BB44D}" srcOrd="0" destOrd="0" presId="urn:microsoft.com/office/officeart/2005/8/layout/hList7"/>
    <dgm:cxn modelId="{55180A58-40C6-4C75-8463-D9FB9F025753}" type="presParOf" srcId="{2676BBA1-63F5-4E38-B190-4AB362E09004}" destId="{3A9A779E-E915-4502-897E-FC35773624E1}" srcOrd="1" destOrd="0" presId="urn:microsoft.com/office/officeart/2005/8/layout/hList7"/>
    <dgm:cxn modelId="{C4F627F8-4ED8-4166-8C4B-280C46F35A19}" type="presParOf" srcId="{2676BBA1-63F5-4E38-B190-4AB362E09004}" destId="{4A182DB2-CE8A-4E27-99AF-75C26FA6E216}" srcOrd="2" destOrd="0" presId="urn:microsoft.com/office/officeart/2005/8/layout/hList7"/>
    <dgm:cxn modelId="{5B1B9F5C-F31B-4C43-8649-F550BF6210A6}" type="presParOf" srcId="{2676BBA1-63F5-4E38-B190-4AB362E09004}" destId="{BFEC3B0D-B86D-4AA4-8062-814D644F00EC}" srcOrd="3" destOrd="0" presId="urn:microsoft.com/office/officeart/2005/8/layout/hList7"/>
    <dgm:cxn modelId="{90F9753B-0064-4232-A2D2-FC01E406D72C}" type="presParOf" srcId="{9E448C8A-949E-490B-B04D-DD53F07171FC}" destId="{311CD099-0F6E-4D9C-AF5E-E8C4C556A554}" srcOrd="9" destOrd="0" presId="urn:microsoft.com/office/officeart/2005/8/layout/hList7"/>
    <dgm:cxn modelId="{EFA834F7-CA01-4CB1-A61E-3214756EA700}" type="presParOf" srcId="{9E448C8A-949E-490B-B04D-DD53F07171FC}" destId="{CB4D1844-9C6F-4899-8EAA-B547D140BB22}" srcOrd="10" destOrd="0" presId="urn:microsoft.com/office/officeart/2005/8/layout/hList7"/>
    <dgm:cxn modelId="{978C56DA-886F-4974-B03F-E9DC4069307F}" type="presParOf" srcId="{CB4D1844-9C6F-4899-8EAA-B547D140BB22}" destId="{2E23EA3A-D528-46C7-AD61-F8B7898E2D2F}" srcOrd="0" destOrd="0" presId="urn:microsoft.com/office/officeart/2005/8/layout/hList7"/>
    <dgm:cxn modelId="{6C823DE5-032D-4B09-B4C8-A8479ED6D2EB}" type="presParOf" srcId="{CB4D1844-9C6F-4899-8EAA-B547D140BB22}" destId="{945A228D-E023-47ED-A28E-1E99B88AC472}" srcOrd="1" destOrd="0" presId="urn:microsoft.com/office/officeart/2005/8/layout/hList7"/>
    <dgm:cxn modelId="{95FEFA60-15BA-471D-A210-E88384933BC0}" type="presParOf" srcId="{CB4D1844-9C6F-4899-8EAA-B547D140BB22}" destId="{4466571E-F55C-4E92-9B9C-BF5A0115698E}" srcOrd="2" destOrd="0" presId="urn:microsoft.com/office/officeart/2005/8/layout/hList7"/>
    <dgm:cxn modelId="{54FDB6BD-98FB-42DE-86B4-B509C475785E}" type="presParOf" srcId="{CB4D1844-9C6F-4899-8EAA-B547D140BB22}" destId="{A208BBC8-9A9F-4352-8198-110B4CB317EE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9E6C3F92-25B0-4630-B677-9168807332E6}">
      <dgm:prSet custT="1"/>
      <dgm:spPr/>
      <dgm:t>
        <a:bodyPr/>
        <a:lstStyle/>
        <a:p>
          <a:endParaRPr lang="ru-RU" sz="1200" dirty="0" smtClean="0"/>
        </a:p>
        <a:p>
          <a:endParaRPr lang="ru-RU" sz="1600" dirty="0" smtClean="0"/>
        </a:p>
        <a:p>
          <a:r>
            <a:rPr lang="ru-RU" sz="1600" dirty="0" smtClean="0"/>
            <a:t>Социальная поддержка граждан</a:t>
          </a:r>
          <a:endParaRPr lang="ru-RU" sz="1400" dirty="0"/>
        </a:p>
      </dgm:t>
    </dgm:pt>
    <dgm:pt modelId="{6D617075-AAA2-4151-AAD0-7F4570990BD0}" type="parTrans" cxnId="{B96C9E21-FFC8-4600-85D9-040DAB2407E1}">
      <dgm:prSet/>
      <dgm:spPr/>
      <dgm:t>
        <a:bodyPr/>
        <a:lstStyle/>
        <a:p>
          <a:endParaRPr lang="ru-RU"/>
        </a:p>
      </dgm:t>
    </dgm:pt>
    <dgm:pt modelId="{651031E2-D0B9-4BFC-A7D3-92852E3F94A0}" type="sibTrans" cxnId="{B96C9E21-FFC8-4600-85D9-040DAB2407E1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LinFactNeighborX="-986" custLinFactNeighborY="2917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BF6BC11E-BEC7-4AE7-83C6-E99D08B23F98}" type="pres">
      <dgm:prSet presAssocID="{9E6C3F92-25B0-4630-B677-9168807332E6}" presName="compNode" presStyleCnt="0"/>
      <dgm:spPr/>
    </dgm:pt>
    <dgm:pt modelId="{8155E0D6-D560-4CD5-B212-DD8A2E4AC922}" type="pres">
      <dgm:prSet presAssocID="{9E6C3F92-25B0-4630-B677-9168807332E6}" presName="bkgdShape" presStyleLbl="node1" presStyleIdx="0" presStyleCnt="1" custScaleX="100952" custLinFactNeighborX="-17" custLinFactNeighborY="-5273"/>
      <dgm:spPr/>
      <dgm:t>
        <a:bodyPr/>
        <a:lstStyle/>
        <a:p>
          <a:endParaRPr lang="ru-RU"/>
        </a:p>
      </dgm:t>
    </dgm:pt>
    <dgm:pt modelId="{E9268CBF-EDFD-48A7-84D7-E46FA08EC83F}" type="pres">
      <dgm:prSet presAssocID="{9E6C3F92-25B0-4630-B677-9168807332E6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B9F07-A616-4F4E-AA56-57B45504E92D}" type="pres">
      <dgm:prSet presAssocID="{9E6C3F92-25B0-4630-B677-9168807332E6}" presName="invisiNode" presStyleLbl="node1" presStyleIdx="0" presStyleCnt="1"/>
      <dgm:spPr/>
    </dgm:pt>
    <dgm:pt modelId="{EF112E8A-6F74-4E79-B331-D3FB538594E0}" type="pres">
      <dgm:prSet presAssocID="{9E6C3F92-25B0-4630-B677-9168807332E6}" presName="imagNode" presStyleLbl="fgImgPlace1" presStyleIdx="0" presStyleCnt="1" custScaleX="117075" custScaleY="111105" custLinFactNeighborX="-1119" custLinFactNeighborY="3097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F8174BA3-8CB9-4138-9C93-96F25485921D}" type="presOf" srcId="{9E6C3F92-25B0-4630-B677-9168807332E6}" destId="{8155E0D6-D560-4CD5-B212-DD8A2E4AC922}" srcOrd="0" destOrd="0" presId="urn:microsoft.com/office/officeart/2005/8/layout/hList7"/>
    <dgm:cxn modelId="{B96C9E21-FFC8-4600-85D9-040DAB2407E1}" srcId="{B742C986-E85E-4259-B07B-EB0D61825E74}" destId="{9E6C3F92-25B0-4630-B677-9168807332E6}" srcOrd="0" destOrd="0" parTransId="{6D617075-AAA2-4151-AAD0-7F4570990BD0}" sibTransId="{651031E2-D0B9-4BFC-A7D3-92852E3F94A0}"/>
    <dgm:cxn modelId="{DC9D3DA1-0773-4D9B-A511-9A3FB92EE210}" type="presOf" srcId="{9E6C3F92-25B0-4630-B677-9168807332E6}" destId="{E9268CBF-EDFD-48A7-84D7-E46FA08EC83F}" srcOrd="1" destOrd="0" presId="urn:microsoft.com/office/officeart/2005/8/layout/hList7"/>
    <dgm:cxn modelId="{0041CCCA-A066-472E-AE4C-E1A05A4C0BCF}" type="presOf" srcId="{B742C986-E85E-4259-B07B-EB0D61825E74}" destId="{45A3AB6E-6545-4232-8548-0BFD8F95A6E5}" srcOrd="0" destOrd="0" presId="urn:microsoft.com/office/officeart/2005/8/layout/hList7"/>
    <dgm:cxn modelId="{27964C09-79E0-4FD9-9AA8-29082364B3EF}" type="presParOf" srcId="{45A3AB6E-6545-4232-8548-0BFD8F95A6E5}" destId="{7887A0B5-5DD9-456B-A9F8-3132E0A648B0}" srcOrd="0" destOrd="0" presId="urn:microsoft.com/office/officeart/2005/8/layout/hList7"/>
    <dgm:cxn modelId="{F659098D-7499-4622-9996-8030C8E83510}" type="presParOf" srcId="{45A3AB6E-6545-4232-8548-0BFD8F95A6E5}" destId="{9E448C8A-949E-490B-B04D-DD53F07171FC}" srcOrd="1" destOrd="0" presId="urn:microsoft.com/office/officeart/2005/8/layout/hList7"/>
    <dgm:cxn modelId="{2C3ECBA2-7244-4DE6-AC98-3AC8E8925E2F}" type="presParOf" srcId="{9E448C8A-949E-490B-B04D-DD53F07171FC}" destId="{BF6BC11E-BEC7-4AE7-83C6-E99D08B23F98}" srcOrd="0" destOrd="0" presId="urn:microsoft.com/office/officeart/2005/8/layout/hList7"/>
    <dgm:cxn modelId="{E3EE48CF-F89E-42F2-8225-E6C2DC90C8F1}" type="presParOf" srcId="{BF6BC11E-BEC7-4AE7-83C6-E99D08B23F98}" destId="{8155E0D6-D560-4CD5-B212-DD8A2E4AC922}" srcOrd="0" destOrd="0" presId="urn:microsoft.com/office/officeart/2005/8/layout/hList7"/>
    <dgm:cxn modelId="{5AABB03E-C4B5-46F7-83B5-FEA21139AF3C}" type="presParOf" srcId="{BF6BC11E-BEC7-4AE7-83C6-E99D08B23F98}" destId="{E9268CBF-EDFD-48A7-84D7-E46FA08EC83F}" srcOrd="1" destOrd="0" presId="urn:microsoft.com/office/officeart/2005/8/layout/hList7"/>
    <dgm:cxn modelId="{BFE360BD-3C03-46F4-B5CF-3C6ADEA6EA1C}" type="presParOf" srcId="{BF6BC11E-BEC7-4AE7-83C6-E99D08B23F98}" destId="{B2EB9F07-A616-4F4E-AA56-57B45504E92D}" srcOrd="2" destOrd="0" presId="urn:microsoft.com/office/officeart/2005/8/layout/hList7"/>
    <dgm:cxn modelId="{142F5560-C688-4174-8D2D-41A06F939314}" type="presParOf" srcId="{BF6BC11E-BEC7-4AE7-83C6-E99D08B23F98}" destId="{EF112E8A-6F74-4E79-B331-D3FB538594E0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9E6C3F92-25B0-4630-B677-9168807332E6}">
      <dgm:prSet custT="1"/>
      <dgm:spPr/>
      <dgm:t>
        <a:bodyPr/>
        <a:lstStyle/>
        <a:p>
          <a:endParaRPr lang="ru-RU" sz="1200" dirty="0" smtClean="0"/>
        </a:p>
        <a:p>
          <a:endParaRPr lang="ru-RU" sz="1600" dirty="0" smtClean="0"/>
        </a:p>
        <a:p>
          <a:endParaRPr lang="ru-RU" sz="1400" dirty="0" smtClean="0"/>
        </a:p>
        <a:p>
          <a:r>
            <a:rPr lang="ru-RU" sz="1400" dirty="0" smtClean="0"/>
            <a:t>Комплексное и устойчивое развитие в сфере строительства, архитектуры и дорожного хозяйства</a:t>
          </a:r>
          <a:endParaRPr lang="ru-RU" sz="1400" dirty="0"/>
        </a:p>
      </dgm:t>
    </dgm:pt>
    <dgm:pt modelId="{6D617075-AAA2-4151-AAD0-7F4570990BD0}" type="parTrans" cxnId="{B96C9E21-FFC8-4600-85D9-040DAB2407E1}">
      <dgm:prSet/>
      <dgm:spPr/>
      <dgm:t>
        <a:bodyPr/>
        <a:lstStyle/>
        <a:p>
          <a:endParaRPr lang="ru-RU"/>
        </a:p>
      </dgm:t>
    </dgm:pt>
    <dgm:pt modelId="{651031E2-D0B9-4BFC-A7D3-92852E3F94A0}" type="sibTrans" cxnId="{B96C9E21-FFC8-4600-85D9-040DAB2407E1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Ang="10800000" custFlipVert="0" custScaleY="7500" custLinFactNeighborX="-1584" custLinFactNeighborY="86458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BF6BC11E-BEC7-4AE7-83C6-E99D08B23F98}" type="pres">
      <dgm:prSet presAssocID="{9E6C3F92-25B0-4630-B677-9168807332E6}" presName="compNode" presStyleCnt="0"/>
      <dgm:spPr/>
    </dgm:pt>
    <dgm:pt modelId="{8155E0D6-D560-4CD5-B212-DD8A2E4AC922}" type="pres">
      <dgm:prSet presAssocID="{9E6C3F92-25B0-4630-B677-9168807332E6}" presName="bkgdShape" presStyleLbl="node1" presStyleIdx="0" presStyleCnt="1" custScaleX="100952" custLinFactNeighborX="-4408"/>
      <dgm:spPr/>
      <dgm:t>
        <a:bodyPr/>
        <a:lstStyle/>
        <a:p>
          <a:endParaRPr lang="ru-RU"/>
        </a:p>
      </dgm:t>
    </dgm:pt>
    <dgm:pt modelId="{E9268CBF-EDFD-48A7-84D7-E46FA08EC83F}" type="pres">
      <dgm:prSet presAssocID="{9E6C3F92-25B0-4630-B677-9168807332E6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B9F07-A616-4F4E-AA56-57B45504E92D}" type="pres">
      <dgm:prSet presAssocID="{9E6C3F92-25B0-4630-B677-9168807332E6}" presName="invisiNode" presStyleLbl="node1" presStyleIdx="0" presStyleCnt="1"/>
      <dgm:spPr/>
    </dgm:pt>
    <dgm:pt modelId="{EF112E8A-6F74-4E79-B331-D3FB538594E0}" type="pres">
      <dgm:prSet presAssocID="{9E6C3F92-25B0-4630-B677-9168807332E6}" presName="imagNode" presStyleLbl="fgImgPlace1" presStyleIdx="0" presStyleCnt="1" custScaleX="91110" custScaleY="90035" custLinFactNeighborX="-542" custLinFactNeighborY="6113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212EA471-E977-4F96-B398-BF2773296694}" type="presOf" srcId="{B742C986-E85E-4259-B07B-EB0D61825E74}" destId="{45A3AB6E-6545-4232-8548-0BFD8F95A6E5}" srcOrd="0" destOrd="0" presId="urn:microsoft.com/office/officeart/2005/8/layout/hList7"/>
    <dgm:cxn modelId="{9658F375-99BF-4026-BC73-47F374C60656}" type="presOf" srcId="{9E6C3F92-25B0-4630-B677-9168807332E6}" destId="{8155E0D6-D560-4CD5-B212-DD8A2E4AC922}" srcOrd="0" destOrd="0" presId="urn:microsoft.com/office/officeart/2005/8/layout/hList7"/>
    <dgm:cxn modelId="{B96C9E21-FFC8-4600-85D9-040DAB2407E1}" srcId="{B742C986-E85E-4259-B07B-EB0D61825E74}" destId="{9E6C3F92-25B0-4630-B677-9168807332E6}" srcOrd="0" destOrd="0" parTransId="{6D617075-AAA2-4151-AAD0-7F4570990BD0}" sibTransId="{651031E2-D0B9-4BFC-A7D3-92852E3F94A0}"/>
    <dgm:cxn modelId="{EB5086FC-ABC7-445D-91BB-54318FDCABDA}" type="presOf" srcId="{9E6C3F92-25B0-4630-B677-9168807332E6}" destId="{E9268CBF-EDFD-48A7-84D7-E46FA08EC83F}" srcOrd="1" destOrd="0" presId="urn:microsoft.com/office/officeart/2005/8/layout/hList7"/>
    <dgm:cxn modelId="{95DEB400-F14F-4DD1-A379-EE48340E77CD}" type="presParOf" srcId="{45A3AB6E-6545-4232-8548-0BFD8F95A6E5}" destId="{7887A0B5-5DD9-456B-A9F8-3132E0A648B0}" srcOrd="0" destOrd="0" presId="urn:microsoft.com/office/officeart/2005/8/layout/hList7"/>
    <dgm:cxn modelId="{462DD975-932B-472A-8794-7F1F9EC404B9}" type="presParOf" srcId="{45A3AB6E-6545-4232-8548-0BFD8F95A6E5}" destId="{9E448C8A-949E-490B-B04D-DD53F07171FC}" srcOrd="1" destOrd="0" presId="urn:microsoft.com/office/officeart/2005/8/layout/hList7"/>
    <dgm:cxn modelId="{A2AE1EFE-1936-4404-A2EF-4DDDEEBC6ECB}" type="presParOf" srcId="{9E448C8A-949E-490B-B04D-DD53F07171FC}" destId="{BF6BC11E-BEC7-4AE7-83C6-E99D08B23F98}" srcOrd="0" destOrd="0" presId="urn:microsoft.com/office/officeart/2005/8/layout/hList7"/>
    <dgm:cxn modelId="{9283576D-12AC-401E-8B7E-1440360B190A}" type="presParOf" srcId="{BF6BC11E-BEC7-4AE7-83C6-E99D08B23F98}" destId="{8155E0D6-D560-4CD5-B212-DD8A2E4AC922}" srcOrd="0" destOrd="0" presId="urn:microsoft.com/office/officeart/2005/8/layout/hList7"/>
    <dgm:cxn modelId="{E15BE4EF-2A5B-4974-90E3-DC157F19ECD4}" type="presParOf" srcId="{BF6BC11E-BEC7-4AE7-83C6-E99D08B23F98}" destId="{E9268CBF-EDFD-48A7-84D7-E46FA08EC83F}" srcOrd="1" destOrd="0" presId="urn:microsoft.com/office/officeart/2005/8/layout/hList7"/>
    <dgm:cxn modelId="{DD96A4BF-3669-4F99-948A-C6BE12283DBD}" type="presParOf" srcId="{BF6BC11E-BEC7-4AE7-83C6-E99D08B23F98}" destId="{B2EB9F07-A616-4F4E-AA56-57B45504E92D}" srcOrd="2" destOrd="0" presId="urn:microsoft.com/office/officeart/2005/8/layout/hList7"/>
    <dgm:cxn modelId="{28E95EC1-323C-4EE3-8850-47DBDB0E337D}" type="presParOf" srcId="{BF6BC11E-BEC7-4AE7-83C6-E99D08B23F98}" destId="{EF112E8A-6F74-4E79-B331-D3FB538594E0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9E6C3F92-25B0-4630-B677-9168807332E6}">
      <dgm:prSet custT="1"/>
      <dgm:spPr/>
      <dgm:t>
        <a:bodyPr/>
        <a:lstStyle/>
        <a:p>
          <a:endParaRPr lang="ru-RU" sz="1200" dirty="0" smtClean="0"/>
        </a:p>
        <a:p>
          <a:endParaRPr lang="ru-RU" sz="1600" dirty="0" smtClean="0"/>
        </a:p>
        <a:p>
          <a:endParaRPr lang="ru-RU" sz="1400" dirty="0" smtClean="0"/>
        </a:p>
        <a:p>
          <a:r>
            <a:rPr lang="ru-RU" sz="1400" dirty="0" smtClean="0"/>
            <a:t>Комплексное и устойчивое развитие в сфере строительства, архитектуры и дорожного хозяйства</a:t>
          </a:r>
          <a:endParaRPr lang="ru-RU" sz="1400" dirty="0"/>
        </a:p>
      </dgm:t>
    </dgm:pt>
    <dgm:pt modelId="{6D617075-AAA2-4151-AAD0-7F4570990BD0}" type="parTrans" cxnId="{B96C9E21-FFC8-4600-85D9-040DAB2407E1}">
      <dgm:prSet/>
      <dgm:spPr/>
      <dgm:t>
        <a:bodyPr/>
        <a:lstStyle/>
        <a:p>
          <a:endParaRPr lang="ru-RU"/>
        </a:p>
      </dgm:t>
    </dgm:pt>
    <dgm:pt modelId="{651031E2-D0B9-4BFC-A7D3-92852E3F94A0}" type="sibTrans" cxnId="{B96C9E21-FFC8-4600-85D9-040DAB2407E1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Ang="10800000" custFlipVert="0" custScaleY="7500" custLinFactNeighborX="-1584" custLinFactNeighborY="86458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BF6BC11E-BEC7-4AE7-83C6-E99D08B23F98}" type="pres">
      <dgm:prSet presAssocID="{9E6C3F92-25B0-4630-B677-9168807332E6}" presName="compNode" presStyleCnt="0"/>
      <dgm:spPr/>
    </dgm:pt>
    <dgm:pt modelId="{8155E0D6-D560-4CD5-B212-DD8A2E4AC922}" type="pres">
      <dgm:prSet presAssocID="{9E6C3F92-25B0-4630-B677-9168807332E6}" presName="bkgdShape" presStyleLbl="node1" presStyleIdx="0" presStyleCnt="1" custScaleX="100952" custLinFactX="-200000" custLinFactNeighborX="-221525" custLinFactNeighborY="-6463"/>
      <dgm:spPr/>
      <dgm:t>
        <a:bodyPr/>
        <a:lstStyle/>
        <a:p>
          <a:endParaRPr lang="ru-RU"/>
        </a:p>
      </dgm:t>
    </dgm:pt>
    <dgm:pt modelId="{E9268CBF-EDFD-48A7-84D7-E46FA08EC83F}" type="pres">
      <dgm:prSet presAssocID="{9E6C3F92-25B0-4630-B677-9168807332E6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B9F07-A616-4F4E-AA56-57B45504E92D}" type="pres">
      <dgm:prSet presAssocID="{9E6C3F92-25B0-4630-B677-9168807332E6}" presName="invisiNode" presStyleLbl="node1" presStyleIdx="0" presStyleCnt="1"/>
      <dgm:spPr/>
    </dgm:pt>
    <dgm:pt modelId="{EF112E8A-6F74-4E79-B331-D3FB538594E0}" type="pres">
      <dgm:prSet presAssocID="{9E6C3F92-25B0-4630-B677-9168807332E6}" presName="imagNode" presStyleLbl="fgImgPlace1" presStyleIdx="0" presStyleCnt="1" custScaleX="91110" custScaleY="90035" custLinFactNeighborX="-542" custLinFactNeighborY="6113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B96C9E21-FFC8-4600-85D9-040DAB2407E1}" srcId="{B742C986-E85E-4259-B07B-EB0D61825E74}" destId="{9E6C3F92-25B0-4630-B677-9168807332E6}" srcOrd="0" destOrd="0" parTransId="{6D617075-AAA2-4151-AAD0-7F4570990BD0}" sibTransId="{651031E2-D0B9-4BFC-A7D3-92852E3F94A0}"/>
    <dgm:cxn modelId="{60BE5EA9-25DC-4EA6-816A-78DF27DA8764}" type="presOf" srcId="{B742C986-E85E-4259-B07B-EB0D61825E74}" destId="{45A3AB6E-6545-4232-8548-0BFD8F95A6E5}" srcOrd="0" destOrd="0" presId="urn:microsoft.com/office/officeart/2005/8/layout/hList7"/>
    <dgm:cxn modelId="{2DF82251-D738-41B1-A840-20A7A22C59E2}" type="presOf" srcId="{9E6C3F92-25B0-4630-B677-9168807332E6}" destId="{8155E0D6-D560-4CD5-B212-DD8A2E4AC922}" srcOrd="0" destOrd="0" presId="urn:microsoft.com/office/officeart/2005/8/layout/hList7"/>
    <dgm:cxn modelId="{DADA678E-A996-4FBF-B9C0-C9A3948368B6}" type="presOf" srcId="{9E6C3F92-25B0-4630-B677-9168807332E6}" destId="{E9268CBF-EDFD-48A7-84D7-E46FA08EC83F}" srcOrd="1" destOrd="0" presId="urn:microsoft.com/office/officeart/2005/8/layout/hList7"/>
    <dgm:cxn modelId="{9D479F90-CAF8-4555-A66B-5F929CEFD5E2}" type="presParOf" srcId="{45A3AB6E-6545-4232-8548-0BFD8F95A6E5}" destId="{7887A0B5-5DD9-456B-A9F8-3132E0A648B0}" srcOrd="0" destOrd="0" presId="urn:microsoft.com/office/officeart/2005/8/layout/hList7"/>
    <dgm:cxn modelId="{41F05B41-99DA-41C9-8EA9-5C99E104CB44}" type="presParOf" srcId="{45A3AB6E-6545-4232-8548-0BFD8F95A6E5}" destId="{9E448C8A-949E-490B-B04D-DD53F07171FC}" srcOrd="1" destOrd="0" presId="urn:microsoft.com/office/officeart/2005/8/layout/hList7"/>
    <dgm:cxn modelId="{016D9E52-A509-4B09-B6B4-7E62A2F245DD}" type="presParOf" srcId="{9E448C8A-949E-490B-B04D-DD53F07171FC}" destId="{BF6BC11E-BEC7-4AE7-83C6-E99D08B23F98}" srcOrd="0" destOrd="0" presId="urn:microsoft.com/office/officeart/2005/8/layout/hList7"/>
    <dgm:cxn modelId="{888B1FBF-E62C-4F5F-8548-87C898411172}" type="presParOf" srcId="{BF6BC11E-BEC7-4AE7-83C6-E99D08B23F98}" destId="{8155E0D6-D560-4CD5-B212-DD8A2E4AC922}" srcOrd="0" destOrd="0" presId="urn:microsoft.com/office/officeart/2005/8/layout/hList7"/>
    <dgm:cxn modelId="{7FE13563-FDD2-46E4-AA1E-5E176C4EAB17}" type="presParOf" srcId="{BF6BC11E-BEC7-4AE7-83C6-E99D08B23F98}" destId="{E9268CBF-EDFD-48A7-84D7-E46FA08EC83F}" srcOrd="1" destOrd="0" presId="urn:microsoft.com/office/officeart/2005/8/layout/hList7"/>
    <dgm:cxn modelId="{BA22A1E7-567D-4DA5-B34C-E5D5D27F9F51}" type="presParOf" srcId="{BF6BC11E-BEC7-4AE7-83C6-E99D08B23F98}" destId="{B2EB9F07-A616-4F4E-AA56-57B45504E92D}" srcOrd="2" destOrd="0" presId="urn:microsoft.com/office/officeart/2005/8/layout/hList7"/>
    <dgm:cxn modelId="{D4D60D2E-D074-4E4A-B34A-C2884D9A32B3}" type="presParOf" srcId="{BF6BC11E-BEC7-4AE7-83C6-E99D08B23F98}" destId="{EF112E8A-6F74-4E79-B331-D3FB538594E0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9E6C3F92-25B0-4630-B677-9168807332E6}">
      <dgm:prSet custT="1"/>
      <dgm:spPr/>
      <dgm:t>
        <a:bodyPr/>
        <a:lstStyle/>
        <a:p>
          <a:endParaRPr lang="ru-RU" sz="1200" dirty="0" smtClean="0"/>
        </a:p>
        <a:p>
          <a:endParaRPr lang="ru-RU" sz="1600" dirty="0" smtClean="0"/>
        </a:p>
        <a:p>
          <a:endParaRPr lang="ru-RU" sz="1400" dirty="0" smtClean="0"/>
        </a:p>
        <a:p>
          <a:r>
            <a:rPr lang="ru-RU" sz="1400" dirty="0" smtClean="0"/>
            <a:t>Комплексное и устойчивое развитие в сфере строительства, архитектуры и дорожного хозяйства</a:t>
          </a:r>
          <a:endParaRPr lang="ru-RU" sz="1400" dirty="0"/>
        </a:p>
      </dgm:t>
    </dgm:pt>
    <dgm:pt modelId="{6D617075-AAA2-4151-AAD0-7F4570990BD0}" type="parTrans" cxnId="{B96C9E21-FFC8-4600-85D9-040DAB2407E1}">
      <dgm:prSet/>
      <dgm:spPr/>
      <dgm:t>
        <a:bodyPr/>
        <a:lstStyle/>
        <a:p>
          <a:endParaRPr lang="ru-RU"/>
        </a:p>
      </dgm:t>
    </dgm:pt>
    <dgm:pt modelId="{651031E2-D0B9-4BFC-A7D3-92852E3F94A0}" type="sibTrans" cxnId="{B96C9E21-FFC8-4600-85D9-040DAB2407E1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Ang="10800000" custFlipVert="0" custScaleY="7500" custLinFactNeighborX="-1584" custLinFactNeighborY="86458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BF6BC11E-BEC7-4AE7-83C6-E99D08B23F98}" type="pres">
      <dgm:prSet presAssocID="{9E6C3F92-25B0-4630-B677-9168807332E6}" presName="compNode" presStyleCnt="0"/>
      <dgm:spPr/>
    </dgm:pt>
    <dgm:pt modelId="{8155E0D6-D560-4CD5-B212-DD8A2E4AC922}" type="pres">
      <dgm:prSet presAssocID="{9E6C3F92-25B0-4630-B677-9168807332E6}" presName="bkgdShape" presStyleLbl="node1" presStyleIdx="0" presStyleCnt="1" custScaleX="100952" custLinFactX="-200000" custLinFactNeighborX="-230306"/>
      <dgm:spPr/>
      <dgm:t>
        <a:bodyPr/>
        <a:lstStyle/>
        <a:p>
          <a:endParaRPr lang="ru-RU"/>
        </a:p>
      </dgm:t>
    </dgm:pt>
    <dgm:pt modelId="{E9268CBF-EDFD-48A7-84D7-E46FA08EC83F}" type="pres">
      <dgm:prSet presAssocID="{9E6C3F92-25B0-4630-B677-9168807332E6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EB9F07-A616-4F4E-AA56-57B45504E92D}" type="pres">
      <dgm:prSet presAssocID="{9E6C3F92-25B0-4630-B677-9168807332E6}" presName="invisiNode" presStyleLbl="node1" presStyleIdx="0" presStyleCnt="1"/>
      <dgm:spPr/>
    </dgm:pt>
    <dgm:pt modelId="{EF112E8A-6F74-4E79-B331-D3FB538594E0}" type="pres">
      <dgm:prSet presAssocID="{9E6C3F92-25B0-4630-B677-9168807332E6}" presName="imagNode" presStyleLbl="fgImgPlace1" presStyleIdx="0" presStyleCnt="1" custScaleX="91110" custScaleY="90035" custLinFactNeighborX="-542" custLinFactNeighborY="6113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CC304475-7A87-4FE9-A661-E7DC2C81A28D}" type="presOf" srcId="{9E6C3F92-25B0-4630-B677-9168807332E6}" destId="{8155E0D6-D560-4CD5-B212-DD8A2E4AC922}" srcOrd="0" destOrd="0" presId="urn:microsoft.com/office/officeart/2005/8/layout/hList7"/>
    <dgm:cxn modelId="{B96C9E21-FFC8-4600-85D9-040DAB2407E1}" srcId="{B742C986-E85E-4259-B07B-EB0D61825E74}" destId="{9E6C3F92-25B0-4630-B677-9168807332E6}" srcOrd="0" destOrd="0" parTransId="{6D617075-AAA2-4151-AAD0-7F4570990BD0}" sibTransId="{651031E2-D0B9-4BFC-A7D3-92852E3F94A0}"/>
    <dgm:cxn modelId="{21591116-5AF5-466C-9859-84F4F4EB0AB3}" type="presOf" srcId="{9E6C3F92-25B0-4630-B677-9168807332E6}" destId="{E9268CBF-EDFD-48A7-84D7-E46FA08EC83F}" srcOrd="1" destOrd="0" presId="urn:microsoft.com/office/officeart/2005/8/layout/hList7"/>
    <dgm:cxn modelId="{E811FC2F-CD92-4A01-9211-EEA02A60EED0}" type="presOf" srcId="{B742C986-E85E-4259-B07B-EB0D61825E74}" destId="{45A3AB6E-6545-4232-8548-0BFD8F95A6E5}" srcOrd="0" destOrd="0" presId="urn:microsoft.com/office/officeart/2005/8/layout/hList7"/>
    <dgm:cxn modelId="{2E797E71-E111-4087-8E4F-8EF5E809F473}" type="presParOf" srcId="{45A3AB6E-6545-4232-8548-0BFD8F95A6E5}" destId="{7887A0B5-5DD9-456B-A9F8-3132E0A648B0}" srcOrd="0" destOrd="0" presId="urn:microsoft.com/office/officeart/2005/8/layout/hList7"/>
    <dgm:cxn modelId="{A677A7E8-C801-4D54-BEC4-C92875908837}" type="presParOf" srcId="{45A3AB6E-6545-4232-8548-0BFD8F95A6E5}" destId="{9E448C8A-949E-490B-B04D-DD53F07171FC}" srcOrd="1" destOrd="0" presId="urn:microsoft.com/office/officeart/2005/8/layout/hList7"/>
    <dgm:cxn modelId="{D7C7C75A-17B8-43FC-8BC1-C58F52D6D078}" type="presParOf" srcId="{9E448C8A-949E-490B-B04D-DD53F07171FC}" destId="{BF6BC11E-BEC7-4AE7-83C6-E99D08B23F98}" srcOrd="0" destOrd="0" presId="urn:microsoft.com/office/officeart/2005/8/layout/hList7"/>
    <dgm:cxn modelId="{3273E8B2-7B09-4F18-895D-0C49877D840F}" type="presParOf" srcId="{BF6BC11E-BEC7-4AE7-83C6-E99D08B23F98}" destId="{8155E0D6-D560-4CD5-B212-DD8A2E4AC922}" srcOrd="0" destOrd="0" presId="urn:microsoft.com/office/officeart/2005/8/layout/hList7"/>
    <dgm:cxn modelId="{E39CE917-C97F-4CC4-873E-7EE8A8C5011D}" type="presParOf" srcId="{BF6BC11E-BEC7-4AE7-83C6-E99D08B23F98}" destId="{E9268CBF-EDFD-48A7-84D7-E46FA08EC83F}" srcOrd="1" destOrd="0" presId="urn:microsoft.com/office/officeart/2005/8/layout/hList7"/>
    <dgm:cxn modelId="{1366DF30-42AC-454B-A651-190C894C689E}" type="presParOf" srcId="{BF6BC11E-BEC7-4AE7-83C6-E99D08B23F98}" destId="{B2EB9F07-A616-4F4E-AA56-57B45504E92D}" srcOrd="2" destOrd="0" presId="urn:microsoft.com/office/officeart/2005/8/layout/hList7"/>
    <dgm:cxn modelId="{CD9B3A08-8D03-4B84-864F-2CAAC7109626}" type="presParOf" srcId="{BF6BC11E-BEC7-4AE7-83C6-E99D08B23F98}" destId="{EF112E8A-6F74-4E79-B331-D3FB538594E0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DC069B3B-B715-4183-8C40-A565D94588FF}">
      <dgm:prSet custT="1"/>
      <dgm:spPr/>
      <dgm:t>
        <a:bodyPr/>
        <a:lstStyle/>
        <a:p>
          <a:endParaRPr lang="ru-RU" sz="1600" dirty="0" smtClean="0"/>
        </a:p>
        <a:p>
          <a:endParaRPr lang="ru-RU" sz="1100" dirty="0" smtClean="0"/>
        </a:p>
        <a:p>
          <a:r>
            <a:rPr lang="ru-RU" sz="1600" dirty="0" smtClean="0"/>
            <a:t>Развитие жилищно-коммунального хозяйства</a:t>
          </a:r>
          <a:endParaRPr lang="ru-RU" sz="1600" dirty="0"/>
        </a:p>
      </dgm:t>
    </dgm:pt>
    <dgm:pt modelId="{63775685-5624-486B-96D5-29BC29E1C600}" type="parTrans" cxnId="{FF7D05DC-B707-4C4D-9473-CF38BE3E73EE}">
      <dgm:prSet/>
      <dgm:spPr/>
      <dgm:t>
        <a:bodyPr/>
        <a:lstStyle/>
        <a:p>
          <a:endParaRPr lang="ru-RU"/>
        </a:p>
      </dgm:t>
    </dgm:pt>
    <dgm:pt modelId="{6C4723F5-230D-4508-9485-B5839F65E699}" type="sibTrans" cxnId="{FF7D05DC-B707-4C4D-9473-CF38BE3E73EE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Ang="10800000" custFlipVert="0" custScaleY="7500" custLinFactNeighborX="-1584" custLinFactNeighborY="86458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227ED57D-AE22-436E-AC90-8E998FE4CE17}" type="pres">
      <dgm:prSet presAssocID="{DC069B3B-B715-4183-8C40-A565D94588FF}" presName="compNode" presStyleCnt="0"/>
      <dgm:spPr/>
    </dgm:pt>
    <dgm:pt modelId="{E6CE4B48-5EDC-47C9-88C0-80DF2BA2D053}" type="pres">
      <dgm:prSet presAssocID="{DC069B3B-B715-4183-8C40-A565D94588FF}" presName="bkgdShape" presStyleLbl="node1" presStyleIdx="0" presStyleCnt="1" custScaleX="117066" custLinFactNeighborX="-10236"/>
      <dgm:spPr/>
      <dgm:t>
        <a:bodyPr/>
        <a:lstStyle/>
        <a:p>
          <a:endParaRPr lang="ru-RU"/>
        </a:p>
      </dgm:t>
    </dgm:pt>
    <dgm:pt modelId="{33381DEA-F51A-445C-A4E4-B929D71BEB96}" type="pres">
      <dgm:prSet presAssocID="{DC069B3B-B715-4183-8C40-A565D94588FF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D0D5E-EEC1-40E9-91BC-4B165410AF1F}" type="pres">
      <dgm:prSet presAssocID="{DC069B3B-B715-4183-8C40-A565D94588FF}" presName="invisiNode" presStyleLbl="node1" presStyleIdx="0" presStyleCnt="1"/>
      <dgm:spPr/>
    </dgm:pt>
    <dgm:pt modelId="{1523E378-CB1D-4735-80BB-7D659ED1FDD2}" type="pres">
      <dgm:prSet presAssocID="{DC069B3B-B715-4183-8C40-A565D94588FF}" presName="imagNode" presStyleLbl="fgImgPlace1" presStyleIdx="0" presStyleCnt="1" custScaleX="94522" custScaleY="96229" custLinFactNeighborX="3491" custLinFactNeighborY="1212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7F576293-E2F1-4247-B937-11B8D02C3C74}" type="presOf" srcId="{B742C986-E85E-4259-B07B-EB0D61825E74}" destId="{45A3AB6E-6545-4232-8548-0BFD8F95A6E5}" srcOrd="0" destOrd="0" presId="urn:microsoft.com/office/officeart/2005/8/layout/hList7"/>
    <dgm:cxn modelId="{8EB42D67-C279-46F0-8B69-2030F2D57CB9}" type="presOf" srcId="{DC069B3B-B715-4183-8C40-A565D94588FF}" destId="{33381DEA-F51A-445C-A4E4-B929D71BEB96}" srcOrd="1" destOrd="0" presId="urn:microsoft.com/office/officeart/2005/8/layout/hList7"/>
    <dgm:cxn modelId="{FF7D05DC-B707-4C4D-9473-CF38BE3E73EE}" srcId="{B742C986-E85E-4259-B07B-EB0D61825E74}" destId="{DC069B3B-B715-4183-8C40-A565D94588FF}" srcOrd="0" destOrd="0" parTransId="{63775685-5624-486B-96D5-29BC29E1C600}" sibTransId="{6C4723F5-230D-4508-9485-B5839F65E699}"/>
    <dgm:cxn modelId="{04F3ABC9-D822-4499-A673-F8D789DC9166}" type="presOf" srcId="{DC069B3B-B715-4183-8C40-A565D94588FF}" destId="{E6CE4B48-5EDC-47C9-88C0-80DF2BA2D053}" srcOrd="0" destOrd="0" presId="urn:microsoft.com/office/officeart/2005/8/layout/hList7"/>
    <dgm:cxn modelId="{167E0CA2-D549-4C51-8DE2-AF7BB2B48CEE}" type="presParOf" srcId="{45A3AB6E-6545-4232-8548-0BFD8F95A6E5}" destId="{7887A0B5-5DD9-456B-A9F8-3132E0A648B0}" srcOrd="0" destOrd="0" presId="urn:microsoft.com/office/officeart/2005/8/layout/hList7"/>
    <dgm:cxn modelId="{DC060962-1EDE-428F-851F-961C61C00D6C}" type="presParOf" srcId="{45A3AB6E-6545-4232-8548-0BFD8F95A6E5}" destId="{9E448C8A-949E-490B-B04D-DD53F07171FC}" srcOrd="1" destOrd="0" presId="urn:microsoft.com/office/officeart/2005/8/layout/hList7"/>
    <dgm:cxn modelId="{606ADED4-A270-4068-A330-046DD5B988BE}" type="presParOf" srcId="{9E448C8A-949E-490B-B04D-DD53F07171FC}" destId="{227ED57D-AE22-436E-AC90-8E998FE4CE17}" srcOrd="0" destOrd="0" presId="urn:microsoft.com/office/officeart/2005/8/layout/hList7"/>
    <dgm:cxn modelId="{442089EE-E35E-403F-84B2-96E63C977E35}" type="presParOf" srcId="{227ED57D-AE22-436E-AC90-8E998FE4CE17}" destId="{E6CE4B48-5EDC-47C9-88C0-80DF2BA2D053}" srcOrd="0" destOrd="0" presId="urn:microsoft.com/office/officeart/2005/8/layout/hList7"/>
    <dgm:cxn modelId="{96126252-43D0-4FEA-9E58-2C2203AF73A4}" type="presParOf" srcId="{227ED57D-AE22-436E-AC90-8E998FE4CE17}" destId="{33381DEA-F51A-445C-A4E4-B929D71BEB96}" srcOrd="1" destOrd="0" presId="urn:microsoft.com/office/officeart/2005/8/layout/hList7"/>
    <dgm:cxn modelId="{0FBB7CD9-3A16-43C7-B77B-F6A0CEE3E7A9}" type="presParOf" srcId="{227ED57D-AE22-436E-AC90-8E998FE4CE17}" destId="{606D0D5E-EEC1-40E9-91BC-4B165410AF1F}" srcOrd="2" destOrd="0" presId="urn:microsoft.com/office/officeart/2005/8/layout/hList7"/>
    <dgm:cxn modelId="{31739159-FC49-4756-9ADB-C070EAFF24CB}" type="presParOf" srcId="{227ED57D-AE22-436E-AC90-8E998FE4CE17}" destId="{1523E378-CB1D-4735-80BB-7D659ED1FDD2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DC069B3B-B715-4183-8C40-A565D94588FF}">
      <dgm:prSet custT="1"/>
      <dgm:spPr/>
      <dgm:t>
        <a:bodyPr/>
        <a:lstStyle/>
        <a:p>
          <a:endParaRPr lang="ru-RU" sz="1600" dirty="0" smtClean="0"/>
        </a:p>
        <a:p>
          <a:endParaRPr lang="ru-RU" sz="1100" dirty="0" smtClean="0"/>
        </a:p>
        <a:p>
          <a:r>
            <a:rPr lang="ru-RU" sz="1600" dirty="0" smtClean="0"/>
            <a:t>Развитие жилищно-коммунального хозяйства</a:t>
          </a:r>
          <a:endParaRPr lang="ru-RU" sz="1600" dirty="0"/>
        </a:p>
      </dgm:t>
    </dgm:pt>
    <dgm:pt modelId="{63775685-5624-486B-96D5-29BC29E1C600}" type="parTrans" cxnId="{FF7D05DC-B707-4C4D-9473-CF38BE3E73EE}">
      <dgm:prSet/>
      <dgm:spPr/>
      <dgm:t>
        <a:bodyPr/>
        <a:lstStyle/>
        <a:p>
          <a:endParaRPr lang="ru-RU"/>
        </a:p>
      </dgm:t>
    </dgm:pt>
    <dgm:pt modelId="{6C4723F5-230D-4508-9485-B5839F65E699}" type="sibTrans" cxnId="{FF7D05DC-B707-4C4D-9473-CF38BE3E73EE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Ang="10800000" custFlipVert="0" custScaleY="7500" custLinFactNeighborX="-1584" custLinFactNeighborY="86458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227ED57D-AE22-436E-AC90-8E998FE4CE17}" type="pres">
      <dgm:prSet presAssocID="{DC069B3B-B715-4183-8C40-A565D94588FF}" presName="compNode" presStyleCnt="0"/>
      <dgm:spPr/>
    </dgm:pt>
    <dgm:pt modelId="{E6CE4B48-5EDC-47C9-88C0-80DF2BA2D053}" type="pres">
      <dgm:prSet presAssocID="{DC069B3B-B715-4183-8C40-A565D94588FF}" presName="bkgdShape" presStyleLbl="node1" presStyleIdx="0" presStyleCnt="1" custScaleX="117066" custLinFactNeighborX="-10236"/>
      <dgm:spPr/>
      <dgm:t>
        <a:bodyPr/>
        <a:lstStyle/>
        <a:p>
          <a:endParaRPr lang="ru-RU"/>
        </a:p>
      </dgm:t>
    </dgm:pt>
    <dgm:pt modelId="{33381DEA-F51A-445C-A4E4-B929D71BEB96}" type="pres">
      <dgm:prSet presAssocID="{DC069B3B-B715-4183-8C40-A565D94588FF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D0D5E-EEC1-40E9-91BC-4B165410AF1F}" type="pres">
      <dgm:prSet presAssocID="{DC069B3B-B715-4183-8C40-A565D94588FF}" presName="invisiNode" presStyleLbl="node1" presStyleIdx="0" presStyleCnt="1"/>
      <dgm:spPr/>
    </dgm:pt>
    <dgm:pt modelId="{1523E378-CB1D-4735-80BB-7D659ED1FDD2}" type="pres">
      <dgm:prSet presAssocID="{DC069B3B-B715-4183-8C40-A565D94588FF}" presName="imagNode" presStyleLbl="fgImgPlace1" presStyleIdx="0" presStyleCnt="1" custScaleX="94522" custScaleY="96229" custLinFactNeighborX="3491" custLinFactNeighborY="1212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B08C954B-F56B-477B-A2A2-6C45DCB09D13}" type="presOf" srcId="{DC069B3B-B715-4183-8C40-A565D94588FF}" destId="{33381DEA-F51A-445C-A4E4-B929D71BEB96}" srcOrd="1" destOrd="0" presId="urn:microsoft.com/office/officeart/2005/8/layout/hList7"/>
    <dgm:cxn modelId="{FF7D05DC-B707-4C4D-9473-CF38BE3E73EE}" srcId="{B742C986-E85E-4259-B07B-EB0D61825E74}" destId="{DC069B3B-B715-4183-8C40-A565D94588FF}" srcOrd="0" destOrd="0" parTransId="{63775685-5624-486B-96D5-29BC29E1C600}" sibTransId="{6C4723F5-230D-4508-9485-B5839F65E699}"/>
    <dgm:cxn modelId="{11F98EB6-25BC-4FEE-9A62-B879E2B6C71C}" type="presOf" srcId="{B742C986-E85E-4259-B07B-EB0D61825E74}" destId="{45A3AB6E-6545-4232-8548-0BFD8F95A6E5}" srcOrd="0" destOrd="0" presId="urn:microsoft.com/office/officeart/2005/8/layout/hList7"/>
    <dgm:cxn modelId="{2CF336BA-162A-4437-ACB8-1B2706EB4835}" type="presOf" srcId="{DC069B3B-B715-4183-8C40-A565D94588FF}" destId="{E6CE4B48-5EDC-47C9-88C0-80DF2BA2D053}" srcOrd="0" destOrd="0" presId="urn:microsoft.com/office/officeart/2005/8/layout/hList7"/>
    <dgm:cxn modelId="{0D312416-85BA-4686-AC0A-BD4D092B95B1}" type="presParOf" srcId="{45A3AB6E-6545-4232-8548-0BFD8F95A6E5}" destId="{7887A0B5-5DD9-456B-A9F8-3132E0A648B0}" srcOrd="0" destOrd="0" presId="urn:microsoft.com/office/officeart/2005/8/layout/hList7"/>
    <dgm:cxn modelId="{B2ED4DAB-E300-4B56-A06C-6C0769D345E2}" type="presParOf" srcId="{45A3AB6E-6545-4232-8548-0BFD8F95A6E5}" destId="{9E448C8A-949E-490B-B04D-DD53F07171FC}" srcOrd="1" destOrd="0" presId="urn:microsoft.com/office/officeart/2005/8/layout/hList7"/>
    <dgm:cxn modelId="{2E5554F5-A668-41AB-94F4-A92281A4D4AD}" type="presParOf" srcId="{9E448C8A-949E-490B-B04D-DD53F07171FC}" destId="{227ED57D-AE22-436E-AC90-8E998FE4CE17}" srcOrd="0" destOrd="0" presId="urn:microsoft.com/office/officeart/2005/8/layout/hList7"/>
    <dgm:cxn modelId="{3BDC2C1A-05FC-436F-8FBB-217A3A1534DB}" type="presParOf" srcId="{227ED57D-AE22-436E-AC90-8E998FE4CE17}" destId="{E6CE4B48-5EDC-47C9-88C0-80DF2BA2D053}" srcOrd="0" destOrd="0" presId="urn:microsoft.com/office/officeart/2005/8/layout/hList7"/>
    <dgm:cxn modelId="{2339C0AF-3F06-4CA7-B666-AC517A4F9165}" type="presParOf" srcId="{227ED57D-AE22-436E-AC90-8E998FE4CE17}" destId="{33381DEA-F51A-445C-A4E4-B929D71BEB96}" srcOrd="1" destOrd="0" presId="urn:microsoft.com/office/officeart/2005/8/layout/hList7"/>
    <dgm:cxn modelId="{1096D055-056E-4529-B051-B15AF3D11CAE}" type="presParOf" srcId="{227ED57D-AE22-436E-AC90-8E998FE4CE17}" destId="{606D0D5E-EEC1-40E9-91BC-4B165410AF1F}" srcOrd="2" destOrd="0" presId="urn:microsoft.com/office/officeart/2005/8/layout/hList7"/>
    <dgm:cxn modelId="{81166325-D048-4AA4-BBBB-99E2346B14C2}" type="presParOf" srcId="{227ED57D-AE22-436E-AC90-8E998FE4CE17}" destId="{1523E378-CB1D-4735-80BB-7D659ED1FDD2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DC069B3B-B715-4183-8C40-A565D94588FF}">
      <dgm:prSet custT="1"/>
      <dgm:spPr/>
      <dgm:t>
        <a:bodyPr/>
        <a:lstStyle/>
        <a:p>
          <a:endParaRPr lang="ru-RU" sz="1600" dirty="0" smtClean="0"/>
        </a:p>
        <a:p>
          <a:endParaRPr lang="ru-RU" sz="1100" dirty="0" smtClean="0"/>
        </a:p>
        <a:p>
          <a:r>
            <a:rPr lang="ru-RU" sz="1600" dirty="0" smtClean="0"/>
            <a:t>Развитие жилищно-коммунального хозяйства</a:t>
          </a:r>
          <a:endParaRPr lang="ru-RU" sz="1600" dirty="0"/>
        </a:p>
      </dgm:t>
    </dgm:pt>
    <dgm:pt modelId="{63775685-5624-486B-96D5-29BC29E1C600}" type="parTrans" cxnId="{FF7D05DC-B707-4C4D-9473-CF38BE3E73EE}">
      <dgm:prSet/>
      <dgm:spPr/>
      <dgm:t>
        <a:bodyPr/>
        <a:lstStyle/>
        <a:p>
          <a:endParaRPr lang="ru-RU"/>
        </a:p>
      </dgm:t>
    </dgm:pt>
    <dgm:pt modelId="{6C4723F5-230D-4508-9485-B5839F65E699}" type="sibTrans" cxnId="{FF7D05DC-B707-4C4D-9473-CF38BE3E73EE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Ang="10800000" custFlipVert="0" custScaleY="7500" custLinFactNeighborX="-1584" custLinFactNeighborY="86458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227ED57D-AE22-436E-AC90-8E998FE4CE17}" type="pres">
      <dgm:prSet presAssocID="{DC069B3B-B715-4183-8C40-A565D94588FF}" presName="compNode" presStyleCnt="0"/>
      <dgm:spPr/>
    </dgm:pt>
    <dgm:pt modelId="{E6CE4B48-5EDC-47C9-88C0-80DF2BA2D053}" type="pres">
      <dgm:prSet presAssocID="{DC069B3B-B715-4183-8C40-A565D94588FF}" presName="bkgdShape" presStyleLbl="node1" presStyleIdx="0" presStyleCnt="1" custScaleX="117066" custLinFactNeighborX="-10236"/>
      <dgm:spPr/>
      <dgm:t>
        <a:bodyPr/>
        <a:lstStyle/>
        <a:p>
          <a:endParaRPr lang="ru-RU"/>
        </a:p>
      </dgm:t>
    </dgm:pt>
    <dgm:pt modelId="{33381DEA-F51A-445C-A4E4-B929D71BEB96}" type="pres">
      <dgm:prSet presAssocID="{DC069B3B-B715-4183-8C40-A565D94588FF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6D0D5E-EEC1-40E9-91BC-4B165410AF1F}" type="pres">
      <dgm:prSet presAssocID="{DC069B3B-B715-4183-8C40-A565D94588FF}" presName="invisiNode" presStyleLbl="node1" presStyleIdx="0" presStyleCnt="1"/>
      <dgm:spPr/>
    </dgm:pt>
    <dgm:pt modelId="{1523E378-CB1D-4735-80BB-7D659ED1FDD2}" type="pres">
      <dgm:prSet presAssocID="{DC069B3B-B715-4183-8C40-A565D94588FF}" presName="imagNode" presStyleLbl="fgImgPlace1" presStyleIdx="0" presStyleCnt="1" custScaleX="94522" custScaleY="96229" custLinFactNeighborX="3491" custLinFactNeighborY="1212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5DA78CEB-D035-40C7-8D4E-F7FCA932453F}" type="presOf" srcId="{DC069B3B-B715-4183-8C40-A565D94588FF}" destId="{E6CE4B48-5EDC-47C9-88C0-80DF2BA2D053}" srcOrd="0" destOrd="0" presId="urn:microsoft.com/office/officeart/2005/8/layout/hList7"/>
    <dgm:cxn modelId="{DC48E2ED-CE86-4CDF-A52C-0A7CDCCC3B00}" type="presOf" srcId="{DC069B3B-B715-4183-8C40-A565D94588FF}" destId="{33381DEA-F51A-445C-A4E4-B929D71BEB96}" srcOrd="1" destOrd="0" presId="urn:microsoft.com/office/officeart/2005/8/layout/hList7"/>
    <dgm:cxn modelId="{FF7D05DC-B707-4C4D-9473-CF38BE3E73EE}" srcId="{B742C986-E85E-4259-B07B-EB0D61825E74}" destId="{DC069B3B-B715-4183-8C40-A565D94588FF}" srcOrd="0" destOrd="0" parTransId="{63775685-5624-486B-96D5-29BC29E1C600}" sibTransId="{6C4723F5-230D-4508-9485-B5839F65E699}"/>
    <dgm:cxn modelId="{FC499FB2-68A5-4513-BA25-9D3976A1CBC4}" type="presOf" srcId="{B742C986-E85E-4259-B07B-EB0D61825E74}" destId="{45A3AB6E-6545-4232-8548-0BFD8F95A6E5}" srcOrd="0" destOrd="0" presId="urn:microsoft.com/office/officeart/2005/8/layout/hList7"/>
    <dgm:cxn modelId="{82874970-640B-4C37-94AB-D964C34CF960}" type="presParOf" srcId="{45A3AB6E-6545-4232-8548-0BFD8F95A6E5}" destId="{7887A0B5-5DD9-456B-A9F8-3132E0A648B0}" srcOrd="0" destOrd="0" presId="urn:microsoft.com/office/officeart/2005/8/layout/hList7"/>
    <dgm:cxn modelId="{64CA5F46-2375-4A9C-B64E-80DA21A872D9}" type="presParOf" srcId="{45A3AB6E-6545-4232-8548-0BFD8F95A6E5}" destId="{9E448C8A-949E-490B-B04D-DD53F07171FC}" srcOrd="1" destOrd="0" presId="urn:microsoft.com/office/officeart/2005/8/layout/hList7"/>
    <dgm:cxn modelId="{C875A5B7-E248-406E-B797-C15D13158145}" type="presParOf" srcId="{9E448C8A-949E-490B-B04D-DD53F07171FC}" destId="{227ED57D-AE22-436E-AC90-8E998FE4CE17}" srcOrd="0" destOrd="0" presId="urn:microsoft.com/office/officeart/2005/8/layout/hList7"/>
    <dgm:cxn modelId="{07A96E1B-EB55-4AEB-9863-6D8FCC469602}" type="presParOf" srcId="{227ED57D-AE22-436E-AC90-8E998FE4CE17}" destId="{E6CE4B48-5EDC-47C9-88C0-80DF2BA2D053}" srcOrd="0" destOrd="0" presId="urn:microsoft.com/office/officeart/2005/8/layout/hList7"/>
    <dgm:cxn modelId="{4E474971-1C01-4BCB-BB1F-4B7FCFA15752}" type="presParOf" srcId="{227ED57D-AE22-436E-AC90-8E998FE4CE17}" destId="{33381DEA-F51A-445C-A4E4-B929D71BEB96}" srcOrd="1" destOrd="0" presId="urn:microsoft.com/office/officeart/2005/8/layout/hList7"/>
    <dgm:cxn modelId="{9EE3B7DC-48A1-4182-8E5F-E8455FAC271F}" type="presParOf" srcId="{227ED57D-AE22-436E-AC90-8E998FE4CE17}" destId="{606D0D5E-EEC1-40E9-91BC-4B165410AF1F}" srcOrd="2" destOrd="0" presId="urn:microsoft.com/office/officeart/2005/8/layout/hList7"/>
    <dgm:cxn modelId="{E8CDF29D-990A-449F-AF4C-6C41BC1D9ECA}" type="presParOf" srcId="{227ED57D-AE22-436E-AC90-8E998FE4CE17}" destId="{1523E378-CB1D-4735-80BB-7D659ED1FDD2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B440B2A3-F490-4E18-AA6C-8BBEFB6FD9F4}">
      <dgm:prSet phldrT="[Текст]" custT="1"/>
      <dgm:spPr/>
      <dgm:t>
        <a:bodyPr/>
        <a:lstStyle/>
        <a:p>
          <a:endParaRPr lang="ru-RU" sz="1100" dirty="0" smtClean="0"/>
        </a:p>
        <a:p>
          <a:endParaRPr lang="ru-RU" sz="1100" dirty="0" smtClean="0"/>
        </a:p>
        <a:p>
          <a:r>
            <a:rPr lang="ru-RU" sz="1600" dirty="0" smtClean="0"/>
            <a:t>Обеспечение безопасности    населения</a:t>
          </a:r>
          <a:endParaRPr lang="ru-RU" sz="1600" dirty="0"/>
        </a:p>
      </dgm:t>
    </dgm:pt>
    <dgm:pt modelId="{744161B7-9826-459B-9F71-05ED3B723DD2}" type="parTrans" cxnId="{C6A4BEC8-AF78-404F-AABE-C833BDB25120}">
      <dgm:prSet/>
      <dgm:spPr/>
      <dgm:t>
        <a:bodyPr/>
        <a:lstStyle/>
        <a:p>
          <a:endParaRPr lang="ru-RU"/>
        </a:p>
      </dgm:t>
    </dgm:pt>
    <dgm:pt modelId="{F7671FED-1852-4836-B874-AEF31670C18D}" type="sibTrans" cxnId="{C6A4BEC8-AF78-404F-AABE-C833BDB25120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Ang="10800000" custFlipVert="0" custScaleY="7500" custLinFactNeighborX="-1584" custLinFactNeighborY="86458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2676BBA1-63F5-4E38-B190-4AB362E09004}" type="pres">
      <dgm:prSet presAssocID="{B440B2A3-F490-4E18-AA6C-8BBEFB6FD9F4}" presName="compNode" presStyleCnt="0"/>
      <dgm:spPr/>
    </dgm:pt>
    <dgm:pt modelId="{F30DF300-B264-4AAD-8C9F-6BCF0A0BB44D}" type="pres">
      <dgm:prSet presAssocID="{B440B2A3-F490-4E18-AA6C-8BBEFB6FD9F4}" presName="bkgdShape" presStyleLbl="node1" presStyleIdx="0" presStyleCnt="1" custScaleX="114861"/>
      <dgm:spPr/>
      <dgm:t>
        <a:bodyPr/>
        <a:lstStyle/>
        <a:p>
          <a:endParaRPr lang="ru-RU"/>
        </a:p>
      </dgm:t>
    </dgm:pt>
    <dgm:pt modelId="{3A9A779E-E915-4502-897E-FC35773624E1}" type="pres">
      <dgm:prSet presAssocID="{B440B2A3-F490-4E18-AA6C-8BBEFB6FD9F4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182DB2-CE8A-4E27-99AF-75C26FA6E216}" type="pres">
      <dgm:prSet presAssocID="{B440B2A3-F490-4E18-AA6C-8BBEFB6FD9F4}" presName="invisiNode" presStyleLbl="node1" presStyleIdx="0" presStyleCnt="1"/>
      <dgm:spPr/>
    </dgm:pt>
    <dgm:pt modelId="{BFEC3B0D-B86D-4AA4-8062-814D644F00EC}" type="pres">
      <dgm:prSet presAssocID="{B440B2A3-F490-4E18-AA6C-8BBEFB6FD9F4}" presName="imagNode" presStyleLbl="fgImgPlace1" presStyleIdx="0" presStyleCnt="1" custScaleX="96503" custScaleY="96229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058EF766-34C8-4A97-BE3B-DDFBEF511AC5}" type="presOf" srcId="{B440B2A3-F490-4E18-AA6C-8BBEFB6FD9F4}" destId="{F30DF300-B264-4AAD-8C9F-6BCF0A0BB44D}" srcOrd="0" destOrd="0" presId="urn:microsoft.com/office/officeart/2005/8/layout/hList7"/>
    <dgm:cxn modelId="{C6A4BEC8-AF78-404F-AABE-C833BDB25120}" srcId="{B742C986-E85E-4259-B07B-EB0D61825E74}" destId="{B440B2A3-F490-4E18-AA6C-8BBEFB6FD9F4}" srcOrd="0" destOrd="0" parTransId="{744161B7-9826-459B-9F71-05ED3B723DD2}" sibTransId="{F7671FED-1852-4836-B874-AEF31670C18D}"/>
    <dgm:cxn modelId="{45CB4390-30D5-44A4-8A8D-63E68294BCBD}" type="presOf" srcId="{B742C986-E85E-4259-B07B-EB0D61825E74}" destId="{45A3AB6E-6545-4232-8548-0BFD8F95A6E5}" srcOrd="0" destOrd="0" presId="urn:microsoft.com/office/officeart/2005/8/layout/hList7"/>
    <dgm:cxn modelId="{8853DC6B-18FE-41C3-995B-4EF8DCCC2257}" type="presOf" srcId="{B440B2A3-F490-4E18-AA6C-8BBEFB6FD9F4}" destId="{3A9A779E-E915-4502-897E-FC35773624E1}" srcOrd="1" destOrd="0" presId="urn:microsoft.com/office/officeart/2005/8/layout/hList7"/>
    <dgm:cxn modelId="{2FE3FA38-D639-440F-BEBC-BB2344338DCA}" type="presParOf" srcId="{45A3AB6E-6545-4232-8548-0BFD8F95A6E5}" destId="{7887A0B5-5DD9-456B-A9F8-3132E0A648B0}" srcOrd="0" destOrd="0" presId="urn:microsoft.com/office/officeart/2005/8/layout/hList7"/>
    <dgm:cxn modelId="{1931BAD7-8703-43CB-A35A-A7B0FAEB0DDA}" type="presParOf" srcId="{45A3AB6E-6545-4232-8548-0BFD8F95A6E5}" destId="{9E448C8A-949E-490B-B04D-DD53F07171FC}" srcOrd="1" destOrd="0" presId="urn:microsoft.com/office/officeart/2005/8/layout/hList7"/>
    <dgm:cxn modelId="{E59872C3-2CFC-4D8A-AA54-1E96C91336CA}" type="presParOf" srcId="{9E448C8A-949E-490B-B04D-DD53F07171FC}" destId="{2676BBA1-63F5-4E38-B190-4AB362E09004}" srcOrd="0" destOrd="0" presId="urn:microsoft.com/office/officeart/2005/8/layout/hList7"/>
    <dgm:cxn modelId="{D3446EF6-CD9C-470A-9028-53F3FA6060F9}" type="presParOf" srcId="{2676BBA1-63F5-4E38-B190-4AB362E09004}" destId="{F30DF300-B264-4AAD-8C9F-6BCF0A0BB44D}" srcOrd="0" destOrd="0" presId="urn:microsoft.com/office/officeart/2005/8/layout/hList7"/>
    <dgm:cxn modelId="{855AD198-F265-48ED-B86F-39513AF1D560}" type="presParOf" srcId="{2676BBA1-63F5-4E38-B190-4AB362E09004}" destId="{3A9A779E-E915-4502-897E-FC35773624E1}" srcOrd="1" destOrd="0" presId="urn:microsoft.com/office/officeart/2005/8/layout/hList7"/>
    <dgm:cxn modelId="{BE4D9EC3-E007-49EB-840F-B00C6F5FDDF2}" type="presParOf" srcId="{2676BBA1-63F5-4E38-B190-4AB362E09004}" destId="{4A182DB2-CE8A-4E27-99AF-75C26FA6E216}" srcOrd="2" destOrd="0" presId="urn:microsoft.com/office/officeart/2005/8/layout/hList7"/>
    <dgm:cxn modelId="{9AD4D8B2-15C9-4046-AA0B-597CC89A08F5}" type="presParOf" srcId="{2676BBA1-63F5-4E38-B190-4AB362E09004}" destId="{BFEC3B0D-B86D-4AA4-8062-814D644F00EC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002009EC-919C-456A-91AA-2F50ECE51B25}">
      <dgm:prSet phldrT="[Текст]" custT="1"/>
      <dgm:spPr/>
      <dgm:t>
        <a:bodyPr/>
        <a:lstStyle/>
        <a:p>
          <a:r>
            <a:rPr lang="ru-RU" sz="1400" dirty="0" smtClean="0"/>
            <a:t>Развитие культуры</a:t>
          </a:r>
          <a:endParaRPr lang="ru-RU" sz="1400" dirty="0"/>
        </a:p>
      </dgm:t>
    </dgm:pt>
    <dgm:pt modelId="{0264BD6A-CCA2-4879-8A88-C2C381B986CF}" type="parTrans" cxnId="{18D7373A-993D-4CE0-A9EB-FB961BAF30F0}">
      <dgm:prSet/>
      <dgm:spPr/>
      <dgm:t>
        <a:bodyPr/>
        <a:lstStyle/>
        <a:p>
          <a:endParaRPr lang="ru-RU"/>
        </a:p>
      </dgm:t>
    </dgm:pt>
    <dgm:pt modelId="{096C743D-B1ED-47D3-BEEB-0C8E1F0446CB}" type="sibTrans" cxnId="{18D7373A-993D-4CE0-A9EB-FB961BAF30F0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FlipVert="1" custScaleY="8863" custLinFactNeighborX="-784" custLinFactNeighborY="99484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CB4D1844-9C6F-4899-8EAA-B547D140BB22}" type="pres">
      <dgm:prSet presAssocID="{002009EC-919C-456A-91AA-2F50ECE51B25}" presName="compNode" presStyleCnt="0"/>
      <dgm:spPr/>
    </dgm:pt>
    <dgm:pt modelId="{2E23EA3A-D528-46C7-AD61-F8B7898E2D2F}" type="pres">
      <dgm:prSet presAssocID="{002009EC-919C-456A-91AA-2F50ECE51B25}" presName="bkgdShape" presStyleLbl="node1" presStyleIdx="0" presStyleCnt="1"/>
      <dgm:spPr/>
      <dgm:t>
        <a:bodyPr/>
        <a:lstStyle/>
        <a:p>
          <a:endParaRPr lang="ru-RU"/>
        </a:p>
      </dgm:t>
    </dgm:pt>
    <dgm:pt modelId="{945A228D-E023-47ED-A28E-1E99B88AC472}" type="pres">
      <dgm:prSet presAssocID="{002009EC-919C-456A-91AA-2F50ECE51B25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66571E-F55C-4E92-9B9C-BF5A0115698E}" type="pres">
      <dgm:prSet presAssocID="{002009EC-919C-456A-91AA-2F50ECE51B25}" presName="invisiNode" presStyleLbl="node1" presStyleIdx="0" presStyleCnt="1"/>
      <dgm:spPr/>
    </dgm:pt>
    <dgm:pt modelId="{A208BBC8-9A9F-4352-8198-110B4CB317EE}" type="pres">
      <dgm:prSet presAssocID="{002009EC-919C-456A-91AA-2F50ECE51B25}" presName="imagNode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18D7373A-993D-4CE0-A9EB-FB961BAF30F0}" srcId="{B742C986-E85E-4259-B07B-EB0D61825E74}" destId="{002009EC-919C-456A-91AA-2F50ECE51B25}" srcOrd="0" destOrd="0" parTransId="{0264BD6A-CCA2-4879-8A88-C2C381B986CF}" sibTransId="{096C743D-B1ED-47D3-BEEB-0C8E1F0446CB}"/>
    <dgm:cxn modelId="{7433B116-E3B0-48A9-8A75-F91F7621AE3B}" type="presOf" srcId="{002009EC-919C-456A-91AA-2F50ECE51B25}" destId="{945A228D-E023-47ED-A28E-1E99B88AC472}" srcOrd="1" destOrd="0" presId="urn:microsoft.com/office/officeart/2005/8/layout/hList7"/>
    <dgm:cxn modelId="{BA0B6938-F41A-44D8-8668-4D596C0A1909}" type="presOf" srcId="{B742C986-E85E-4259-B07B-EB0D61825E74}" destId="{45A3AB6E-6545-4232-8548-0BFD8F95A6E5}" srcOrd="0" destOrd="0" presId="urn:microsoft.com/office/officeart/2005/8/layout/hList7"/>
    <dgm:cxn modelId="{4728EEB5-3996-4BE5-9D32-F03253CC6266}" type="presOf" srcId="{002009EC-919C-456A-91AA-2F50ECE51B25}" destId="{2E23EA3A-D528-46C7-AD61-F8B7898E2D2F}" srcOrd="0" destOrd="0" presId="urn:microsoft.com/office/officeart/2005/8/layout/hList7"/>
    <dgm:cxn modelId="{D052D57C-AADB-4BE2-821A-6A458B29FC30}" type="presParOf" srcId="{45A3AB6E-6545-4232-8548-0BFD8F95A6E5}" destId="{7887A0B5-5DD9-456B-A9F8-3132E0A648B0}" srcOrd="0" destOrd="0" presId="urn:microsoft.com/office/officeart/2005/8/layout/hList7"/>
    <dgm:cxn modelId="{8210AEC5-E60B-4A27-A549-214239FA2657}" type="presParOf" srcId="{45A3AB6E-6545-4232-8548-0BFD8F95A6E5}" destId="{9E448C8A-949E-490B-B04D-DD53F07171FC}" srcOrd="1" destOrd="0" presId="urn:microsoft.com/office/officeart/2005/8/layout/hList7"/>
    <dgm:cxn modelId="{D9A75D47-597D-4178-98F7-E2C46ED446AE}" type="presParOf" srcId="{9E448C8A-949E-490B-B04D-DD53F07171FC}" destId="{CB4D1844-9C6F-4899-8EAA-B547D140BB22}" srcOrd="0" destOrd="0" presId="urn:microsoft.com/office/officeart/2005/8/layout/hList7"/>
    <dgm:cxn modelId="{905DCA7C-3DB5-4E7E-96BD-CB477ABDA6AA}" type="presParOf" srcId="{CB4D1844-9C6F-4899-8EAA-B547D140BB22}" destId="{2E23EA3A-D528-46C7-AD61-F8B7898E2D2F}" srcOrd="0" destOrd="0" presId="urn:microsoft.com/office/officeart/2005/8/layout/hList7"/>
    <dgm:cxn modelId="{D8EBACA5-C3C0-4395-BE83-B79C1F476EB6}" type="presParOf" srcId="{CB4D1844-9C6F-4899-8EAA-B547D140BB22}" destId="{945A228D-E023-47ED-A28E-1E99B88AC472}" srcOrd="1" destOrd="0" presId="urn:microsoft.com/office/officeart/2005/8/layout/hList7"/>
    <dgm:cxn modelId="{7B859685-1546-4490-A1AE-CAFD86441F54}" type="presParOf" srcId="{CB4D1844-9C6F-4899-8EAA-B547D140BB22}" destId="{4466571E-F55C-4E92-9B9C-BF5A0115698E}" srcOrd="2" destOrd="0" presId="urn:microsoft.com/office/officeart/2005/8/layout/hList7"/>
    <dgm:cxn modelId="{FC0BAAF8-8959-45AE-9E82-9A37634F9869}" type="presParOf" srcId="{CB4D1844-9C6F-4899-8EAA-B547D140BB22}" destId="{A208BBC8-9A9F-4352-8198-110B4CB317EE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002009EC-919C-456A-91AA-2F50ECE51B25}">
      <dgm:prSet phldrT="[Текст]" custT="1"/>
      <dgm:spPr/>
      <dgm:t>
        <a:bodyPr/>
        <a:lstStyle/>
        <a:p>
          <a:r>
            <a:rPr lang="ru-RU" sz="1400" dirty="0" smtClean="0"/>
            <a:t>Развитие культуры</a:t>
          </a:r>
          <a:endParaRPr lang="ru-RU" sz="1400" dirty="0"/>
        </a:p>
      </dgm:t>
    </dgm:pt>
    <dgm:pt modelId="{0264BD6A-CCA2-4879-8A88-C2C381B986CF}" type="parTrans" cxnId="{18D7373A-993D-4CE0-A9EB-FB961BAF30F0}">
      <dgm:prSet/>
      <dgm:spPr/>
      <dgm:t>
        <a:bodyPr/>
        <a:lstStyle/>
        <a:p>
          <a:endParaRPr lang="ru-RU"/>
        </a:p>
      </dgm:t>
    </dgm:pt>
    <dgm:pt modelId="{096C743D-B1ED-47D3-BEEB-0C8E1F0446CB}" type="sibTrans" cxnId="{18D7373A-993D-4CE0-A9EB-FB961BAF30F0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FlipVert="1" custScaleY="8863" custLinFactNeighborX="-784" custLinFactNeighborY="99484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CB4D1844-9C6F-4899-8EAA-B547D140BB22}" type="pres">
      <dgm:prSet presAssocID="{002009EC-919C-456A-91AA-2F50ECE51B25}" presName="compNode" presStyleCnt="0"/>
      <dgm:spPr/>
    </dgm:pt>
    <dgm:pt modelId="{2E23EA3A-D528-46C7-AD61-F8B7898E2D2F}" type="pres">
      <dgm:prSet presAssocID="{002009EC-919C-456A-91AA-2F50ECE51B25}" presName="bkgdShape" presStyleLbl="node1" presStyleIdx="0" presStyleCnt="1"/>
      <dgm:spPr/>
      <dgm:t>
        <a:bodyPr/>
        <a:lstStyle/>
        <a:p>
          <a:endParaRPr lang="ru-RU"/>
        </a:p>
      </dgm:t>
    </dgm:pt>
    <dgm:pt modelId="{945A228D-E023-47ED-A28E-1E99B88AC472}" type="pres">
      <dgm:prSet presAssocID="{002009EC-919C-456A-91AA-2F50ECE51B25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66571E-F55C-4E92-9B9C-BF5A0115698E}" type="pres">
      <dgm:prSet presAssocID="{002009EC-919C-456A-91AA-2F50ECE51B25}" presName="invisiNode" presStyleLbl="node1" presStyleIdx="0" presStyleCnt="1"/>
      <dgm:spPr/>
    </dgm:pt>
    <dgm:pt modelId="{A208BBC8-9A9F-4352-8198-110B4CB317EE}" type="pres">
      <dgm:prSet presAssocID="{002009EC-919C-456A-91AA-2F50ECE51B25}" presName="imagNode" presStyleLbl="fgImgPlace1" presStyleIdx="0" presStyleCn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</dgm:ptLst>
  <dgm:cxnLst>
    <dgm:cxn modelId="{18D7373A-993D-4CE0-A9EB-FB961BAF30F0}" srcId="{B742C986-E85E-4259-B07B-EB0D61825E74}" destId="{002009EC-919C-456A-91AA-2F50ECE51B25}" srcOrd="0" destOrd="0" parTransId="{0264BD6A-CCA2-4879-8A88-C2C381B986CF}" sibTransId="{096C743D-B1ED-47D3-BEEB-0C8E1F0446CB}"/>
    <dgm:cxn modelId="{867CEE4B-731F-4471-A90A-D8F8BA74BBB5}" type="presOf" srcId="{002009EC-919C-456A-91AA-2F50ECE51B25}" destId="{2E23EA3A-D528-46C7-AD61-F8B7898E2D2F}" srcOrd="0" destOrd="0" presId="urn:microsoft.com/office/officeart/2005/8/layout/hList7"/>
    <dgm:cxn modelId="{4896C467-A650-4C20-9BA1-3AFD5DAA7C14}" type="presOf" srcId="{002009EC-919C-456A-91AA-2F50ECE51B25}" destId="{945A228D-E023-47ED-A28E-1E99B88AC472}" srcOrd="1" destOrd="0" presId="urn:microsoft.com/office/officeart/2005/8/layout/hList7"/>
    <dgm:cxn modelId="{390D9D59-49AB-4A90-845E-F184C9BABFA4}" type="presOf" srcId="{B742C986-E85E-4259-B07B-EB0D61825E74}" destId="{45A3AB6E-6545-4232-8548-0BFD8F95A6E5}" srcOrd="0" destOrd="0" presId="urn:microsoft.com/office/officeart/2005/8/layout/hList7"/>
    <dgm:cxn modelId="{D065D2DC-FAC8-432F-8D19-889B417ECF2E}" type="presParOf" srcId="{45A3AB6E-6545-4232-8548-0BFD8F95A6E5}" destId="{7887A0B5-5DD9-456B-A9F8-3132E0A648B0}" srcOrd="0" destOrd="0" presId="urn:microsoft.com/office/officeart/2005/8/layout/hList7"/>
    <dgm:cxn modelId="{13A142A8-550B-4C05-89D3-B78E276F0514}" type="presParOf" srcId="{45A3AB6E-6545-4232-8548-0BFD8F95A6E5}" destId="{9E448C8A-949E-490B-B04D-DD53F07171FC}" srcOrd="1" destOrd="0" presId="urn:microsoft.com/office/officeart/2005/8/layout/hList7"/>
    <dgm:cxn modelId="{AA0F5B67-E88B-4F2F-8A90-BADA35E7416F}" type="presParOf" srcId="{9E448C8A-949E-490B-B04D-DD53F07171FC}" destId="{CB4D1844-9C6F-4899-8EAA-B547D140BB22}" srcOrd="0" destOrd="0" presId="urn:microsoft.com/office/officeart/2005/8/layout/hList7"/>
    <dgm:cxn modelId="{A7301BCA-037C-4485-8F33-FD0428456D4A}" type="presParOf" srcId="{CB4D1844-9C6F-4899-8EAA-B547D140BB22}" destId="{2E23EA3A-D528-46C7-AD61-F8B7898E2D2F}" srcOrd="0" destOrd="0" presId="urn:microsoft.com/office/officeart/2005/8/layout/hList7"/>
    <dgm:cxn modelId="{BFAEF4EF-FF31-4755-A4BF-0F4AC9A8EF04}" type="presParOf" srcId="{CB4D1844-9C6F-4899-8EAA-B547D140BB22}" destId="{945A228D-E023-47ED-A28E-1E99B88AC472}" srcOrd="1" destOrd="0" presId="urn:microsoft.com/office/officeart/2005/8/layout/hList7"/>
    <dgm:cxn modelId="{C0FE5111-2C23-4E89-9A88-95D2C7241DE2}" type="presParOf" srcId="{CB4D1844-9C6F-4899-8EAA-B547D140BB22}" destId="{4466571E-F55C-4E92-9B9C-BF5A0115698E}" srcOrd="2" destOrd="0" presId="urn:microsoft.com/office/officeart/2005/8/layout/hList7"/>
    <dgm:cxn modelId="{EFF2BD12-807B-4F51-B9B2-45F474451F69}" type="presParOf" srcId="{CB4D1844-9C6F-4899-8EAA-B547D140BB22}" destId="{A208BBC8-9A9F-4352-8198-110B4CB317EE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6CAA7618-6500-4F2F-87B1-F1B5F26F8A37}">
      <dgm:prSet custT="1"/>
      <dgm:spPr/>
      <dgm:t>
        <a:bodyPr/>
        <a:lstStyle/>
        <a:p>
          <a:endParaRPr lang="ru-RU" sz="1600" dirty="0" smtClean="0"/>
        </a:p>
        <a:p>
          <a:endParaRPr lang="ru-RU" sz="1600" dirty="0" smtClean="0"/>
        </a:p>
        <a:p>
          <a:r>
            <a:rPr lang="ru-RU" sz="1600" dirty="0" smtClean="0"/>
            <a:t>Развитие физической культуры и массового спорта</a:t>
          </a:r>
          <a:endParaRPr lang="ru-RU" sz="1600" dirty="0"/>
        </a:p>
      </dgm:t>
    </dgm:pt>
    <dgm:pt modelId="{6C169CF4-FE9E-40F0-8616-7C8CBF79DEE6}" type="sibTrans" cxnId="{9980FBCF-D8A7-4E88-BD97-459382BC0C69}">
      <dgm:prSet/>
      <dgm:spPr/>
      <dgm:t>
        <a:bodyPr/>
        <a:lstStyle/>
        <a:p>
          <a:endParaRPr lang="ru-RU"/>
        </a:p>
      </dgm:t>
    </dgm:pt>
    <dgm:pt modelId="{9E06CF8B-FE38-45E0-94F8-6E67560AE5AA}" type="parTrans" cxnId="{9980FBCF-D8A7-4E88-BD97-459382BC0C69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FlipVert="1" custScaleY="8863" custLinFactNeighborX="-784" custLinFactNeighborY="99484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3444BF7A-4233-4627-BCE0-5B22E7243D44}" type="pres">
      <dgm:prSet presAssocID="{6CAA7618-6500-4F2F-87B1-F1B5F26F8A37}" presName="compNode" presStyleCnt="0"/>
      <dgm:spPr/>
    </dgm:pt>
    <dgm:pt modelId="{697E94F5-1332-4F44-9387-5F43D08C97EF}" type="pres">
      <dgm:prSet presAssocID="{6CAA7618-6500-4F2F-87B1-F1B5F26F8A37}" presName="bkgdShape" presStyleLbl="node1" presStyleIdx="0" presStyleCnt="1" custLinFactX="-200000" custLinFactNeighborX="-208333" custLinFactNeighborY="45703"/>
      <dgm:spPr/>
      <dgm:t>
        <a:bodyPr/>
        <a:lstStyle/>
        <a:p>
          <a:endParaRPr lang="ru-RU"/>
        </a:p>
      </dgm:t>
    </dgm:pt>
    <dgm:pt modelId="{8E7018C7-0B0F-4550-BF27-71C82E49AFE2}" type="pres">
      <dgm:prSet presAssocID="{6CAA7618-6500-4F2F-87B1-F1B5F26F8A37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6C375-05F4-470D-A92B-4638F2F0A984}" type="pres">
      <dgm:prSet presAssocID="{6CAA7618-6500-4F2F-87B1-F1B5F26F8A37}" presName="invisiNode" presStyleLbl="node1" presStyleIdx="0" presStyleCnt="1"/>
      <dgm:spPr/>
    </dgm:pt>
    <dgm:pt modelId="{A8404238-D83B-4B71-A934-F53FD3DE79AF}" type="pres">
      <dgm:prSet presAssocID="{6CAA7618-6500-4F2F-87B1-F1B5F26F8A37}" presName="imagNode" presStyleLbl="fgImgPlace1" presStyleIdx="0" presStyleCnt="1" custScaleX="107278" custScaleY="96229" custLinFactNeighborX="1788" custLinFactNeighborY="1212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0D05C4C0-2D95-4784-9E1E-270294DCA964}" type="presOf" srcId="{6CAA7618-6500-4F2F-87B1-F1B5F26F8A37}" destId="{697E94F5-1332-4F44-9387-5F43D08C97EF}" srcOrd="0" destOrd="0" presId="urn:microsoft.com/office/officeart/2005/8/layout/hList7"/>
    <dgm:cxn modelId="{9980FBCF-D8A7-4E88-BD97-459382BC0C69}" srcId="{B742C986-E85E-4259-B07B-EB0D61825E74}" destId="{6CAA7618-6500-4F2F-87B1-F1B5F26F8A37}" srcOrd="0" destOrd="0" parTransId="{9E06CF8B-FE38-45E0-94F8-6E67560AE5AA}" sibTransId="{6C169CF4-FE9E-40F0-8616-7C8CBF79DEE6}"/>
    <dgm:cxn modelId="{E3E1D073-A8A6-4A75-89BB-5B72588A5204}" type="presOf" srcId="{6CAA7618-6500-4F2F-87B1-F1B5F26F8A37}" destId="{8E7018C7-0B0F-4550-BF27-71C82E49AFE2}" srcOrd="1" destOrd="0" presId="urn:microsoft.com/office/officeart/2005/8/layout/hList7"/>
    <dgm:cxn modelId="{046F9787-F6F1-47DD-8287-47694244BA52}" type="presOf" srcId="{B742C986-E85E-4259-B07B-EB0D61825E74}" destId="{45A3AB6E-6545-4232-8548-0BFD8F95A6E5}" srcOrd="0" destOrd="0" presId="urn:microsoft.com/office/officeart/2005/8/layout/hList7"/>
    <dgm:cxn modelId="{C79F1E5E-87BD-4BB5-80D2-7CA95696A03E}" type="presParOf" srcId="{45A3AB6E-6545-4232-8548-0BFD8F95A6E5}" destId="{7887A0B5-5DD9-456B-A9F8-3132E0A648B0}" srcOrd="0" destOrd="0" presId="urn:microsoft.com/office/officeart/2005/8/layout/hList7"/>
    <dgm:cxn modelId="{B8329B91-8CD9-44D3-BC72-14AD55BC1598}" type="presParOf" srcId="{45A3AB6E-6545-4232-8548-0BFD8F95A6E5}" destId="{9E448C8A-949E-490B-B04D-DD53F07171FC}" srcOrd="1" destOrd="0" presId="urn:microsoft.com/office/officeart/2005/8/layout/hList7"/>
    <dgm:cxn modelId="{B2A49E83-A0A3-440D-BD3A-25D0034ECFF7}" type="presParOf" srcId="{9E448C8A-949E-490B-B04D-DD53F07171FC}" destId="{3444BF7A-4233-4627-BCE0-5B22E7243D44}" srcOrd="0" destOrd="0" presId="urn:microsoft.com/office/officeart/2005/8/layout/hList7"/>
    <dgm:cxn modelId="{69181F17-A345-4261-999C-F14965BA2FAA}" type="presParOf" srcId="{3444BF7A-4233-4627-BCE0-5B22E7243D44}" destId="{697E94F5-1332-4F44-9387-5F43D08C97EF}" srcOrd="0" destOrd="0" presId="urn:microsoft.com/office/officeart/2005/8/layout/hList7"/>
    <dgm:cxn modelId="{8E1FF323-72DD-41AB-851F-923CDD0F0CE7}" type="presParOf" srcId="{3444BF7A-4233-4627-BCE0-5B22E7243D44}" destId="{8E7018C7-0B0F-4550-BF27-71C82E49AFE2}" srcOrd="1" destOrd="0" presId="urn:microsoft.com/office/officeart/2005/8/layout/hList7"/>
    <dgm:cxn modelId="{EF85A45B-743A-456D-A574-189DC5605C4B}" type="presParOf" srcId="{3444BF7A-4233-4627-BCE0-5B22E7243D44}" destId="{5B86C375-05F4-470D-A92B-4638F2F0A984}" srcOrd="2" destOrd="0" presId="urn:microsoft.com/office/officeart/2005/8/layout/hList7"/>
    <dgm:cxn modelId="{BC7BEFEB-6D40-4CC5-B0C6-DBBCC0DBDBEA}" type="presParOf" srcId="{3444BF7A-4233-4627-BCE0-5B22E7243D44}" destId="{A8404238-D83B-4B71-A934-F53FD3DE79AF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6CAA7618-6500-4F2F-87B1-F1B5F26F8A37}">
      <dgm:prSet custT="1"/>
      <dgm:spPr/>
      <dgm:t>
        <a:bodyPr/>
        <a:lstStyle/>
        <a:p>
          <a:endParaRPr lang="ru-RU" sz="1600" dirty="0" smtClean="0"/>
        </a:p>
        <a:p>
          <a:endParaRPr lang="ru-RU" sz="1600" dirty="0" smtClean="0"/>
        </a:p>
        <a:p>
          <a:r>
            <a:rPr lang="ru-RU" sz="1600" dirty="0" smtClean="0"/>
            <a:t>Молодежь Новокубанского городского поселения Новокубанского района</a:t>
          </a:r>
          <a:endParaRPr lang="ru-RU" sz="1600" dirty="0"/>
        </a:p>
      </dgm:t>
    </dgm:pt>
    <dgm:pt modelId="{6C169CF4-FE9E-40F0-8616-7C8CBF79DEE6}" type="sibTrans" cxnId="{9980FBCF-D8A7-4E88-BD97-459382BC0C69}">
      <dgm:prSet/>
      <dgm:spPr/>
      <dgm:t>
        <a:bodyPr/>
        <a:lstStyle/>
        <a:p>
          <a:endParaRPr lang="ru-RU"/>
        </a:p>
      </dgm:t>
    </dgm:pt>
    <dgm:pt modelId="{9E06CF8B-FE38-45E0-94F8-6E67560AE5AA}" type="parTrans" cxnId="{9980FBCF-D8A7-4E88-BD97-459382BC0C69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FlipVert="1" custScaleY="8863" custLinFactNeighborX="-784" custLinFactNeighborY="99484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3444BF7A-4233-4627-BCE0-5B22E7243D44}" type="pres">
      <dgm:prSet presAssocID="{6CAA7618-6500-4F2F-87B1-F1B5F26F8A37}" presName="compNode" presStyleCnt="0"/>
      <dgm:spPr/>
    </dgm:pt>
    <dgm:pt modelId="{697E94F5-1332-4F44-9387-5F43D08C97EF}" type="pres">
      <dgm:prSet presAssocID="{6CAA7618-6500-4F2F-87B1-F1B5F26F8A37}" presName="bkgdShape" presStyleLbl="node1" presStyleIdx="0" presStyleCnt="1" custLinFactX="158333" custLinFactNeighborX="200000" custLinFactNeighborY="-56250"/>
      <dgm:spPr/>
      <dgm:t>
        <a:bodyPr/>
        <a:lstStyle/>
        <a:p>
          <a:endParaRPr lang="ru-RU"/>
        </a:p>
      </dgm:t>
    </dgm:pt>
    <dgm:pt modelId="{8E7018C7-0B0F-4550-BF27-71C82E49AFE2}" type="pres">
      <dgm:prSet presAssocID="{6CAA7618-6500-4F2F-87B1-F1B5F26F8A37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6C375-05F4-470D-A92B-4638F2F0A984}" type="pres">
      <dgm:prSet presAssocID="{6CAA7618-6500-4F2F-87B1-F1B5F26F8A37}" presName="invisiNode" presStyleLbl="node1" presStyleIdx="0" presStyleCnt="1"/>
      <dgm:spPr/>
    </dgm:pt>
    <dgm:pt modelId="{A8404238-D83B-4B71-A934-F53FD3DE79AF}" type="pres">
      <dgm:prSet presAssocID="{6CAA7618-6500-4F2F-87B1-F1B5F26F8A37}" presName="imagNode" presStyleLbl="fgImgPlace1" presStyleIdx="0" presStyleCnt="1" custScaleX="107278" custScaleY="96229" custLinFactNeighborX="1788" custLinFactNeighborY="1212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C596A426-60A1-4646-A27D-80F7B3BFAC6F}" type="presOf" srcId="{B742C986-E85E-4259-B07B-EB0D61825E74}" destId="{45A3AB6E-6545-4232-8548-0BFD8F95A6E5}" srcOrd="0" destOrd="0" presId="urn:microsoft.com/office/officeart/2005/8/layout/hList7"/>
    <dgm:cxn modelId="{B521F344-D8CF-49BF-8C24-E0C63D17B3B8}" type="presOf" srcId="{6CAA7618-6500-4F2F-87B1-F1B5F26F8A37}" destId="{8E7018C7-0B0F-4550-BF27-71C82E49AFE2}" srcOrd="1" destOrd="0" presId="urn:microsoft.com/office/officeart/2005/8/layout/hList7"/>
    <dgm:cxn modelId="{69AAB907-B724-4F0C-8A70-5733A091E5D0}" type="presOf" srcId="{6CAA7618-6500-4F2F-87B1-F1B5F26F8A37}" destId="{697E94F5-1332-4F44-9387-5F43D08C97EF}" srcOrd="0" destOrd="0" presId="urn:microsoft.com/office/officeart/2005/8/layout/hList7"/>
    <dgm:cxn modelId="{9980FBCF-D8A7-4E88-BD97-459382BC0C69}" srcId="{B742C986-E85E-4259-B07B-EB0D61825E74}" destId="{6CAA7618-6500-4F2F-87B1-F1B5F26F8A37}" srcOrd="0" destOrd="0" parTransId="{9E06CF8B-FE38-45E0-94F8-6E67560AE5AA}" sibTransId="{6C169CF4-FE9E-40F0-8616-7C8CBF79DEE6}"/>
    <dgm:cxn modelId="{63ACF85E-9788-4B63-AF95-C3446D8B809D}" type="presParOf" srcId="{45A3AB6E-6545-4232-8548-0BFD8F95A6E5}" destId="{7887A0B5-5DD9-456B-A9F8-3132E0A648B0}" srcOrd="0" destOrd="0" presId="urn:microsoft.com/office/officeart/2005/8/layout/hList7"/>
    <dgm:cxn modelId="{39371797-A446-4366-9B4D-7944B204AEA5}" type="presParOf" srcId="{45A3AB6E-6545-4232-8548-0BFD8F95A6E5}" destId="{9E448C8A-949E-490B-B04D-DD53F07171FC}" srcOrd="1" destOrd="0" presId="urn:microsoft.com/office/officeart/2005/8/layout/hList7"/>
    <dgm:cxn modelId="{DEC438B7-1194-49A3-9F05-8C74378A9365}" type="presParOf" srcId="{9E448C8A-949E-490B-B04D-DD53F07171FC}" destId="{3444BF7A-4233-4627-BCE0-5B22E7243D44}" srcOrd="0" destOrd="0" presId="urn:microsoft.com/office/officeart/2005/8/layout/hList7"/>
    <dgm:cxn modelId="{E3C83731-335C-4E60-B52E-3E1F08585911}" type="presParOf" srcId="{3444BF7A-4233-4627-BCE0-5B22E7243D44}" destId="{697E94F5-1332-4F44-9387-5F43D08C97EF}" srcOrd="0" destOrd="0" presId="urn:microsoft.com/office/officeart/2005/8/layout/hList7"/>
    <dgm:cxn modelId="{15A90A96-F307-4ED6-92B0-4033974D14F0}" type="presParOf" srcId="{3444BF7A-4233-4627-BCE0-5B22E7243D44}" destId="{8E7018C7-0B0F-4550-BF27-71C82E49AFE2}" srcOrd="1" destOrd="0" presId="urn:microsoft.com/office/officeart/2005/8/layout/hList7"/>
    <dgm:cxn modelId="{68B3E0CD-F340-431F-8354-038E7A1EE5E4}" type="presParOf" srcId="{3444BF7A-4233-4627-BCE0-5B22E7243D44}" destId="{5B86C375-05F4-470D-A92B-4638F2F0A984}" srcOrd="2" destOrd="0" presId="urn:microsoft.com/office/officeart/2005/8/layout/hList7"/>
    <dgm:cxn modelId="{F38043E1-3CB1-47FC-8178-58A2F4F326BB}" type="presParOf" srcId="{3444BF7A-4233-4627-BCE0-5B22E7243D44}" destId="{A8404238-D83B-4B71-A934-F53FD3DE79AF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6CAA7618-6500-4F2F-87B1-F1B5F26F8A37}">
      <dgm:prSet custT="1"/>
      <dgm:spPr/>
      <dgm:t>
        <a:bodyPr/>
        <a:lstStyle/>
        <a:p>
          <a:endParaRPr lang="ru-RU" sz="1600" dirty="0" smtClean="0"/>
        </a:p>
        <a:p>
          <a:endParaRPr lang="ru-RU" sz="1600" dirty="0" smtClean="0"/>
        </a:p>
        <a:p>
          <a:endParaRPr lang="ru-RU" altLang="ru-RU" sz="1300" b="1" i="1" dirty="0" smtClean="0">
            <a:solidFill>
              <a:schemeClr val="bg1"/>
            </a:solidFill>
            <a:latin typeface="Times New Roman" pitchFamily="18" charset="0"/>
          </a:endParaRPr>
        </a:p>
        <a:p>
          <a:endParaRPr lang="ru-RU" altLang="ru-RU" sz="1300" b="1" i="1" dirty="0" smtClean="0">
            <a:solidFill>
              <a:schemeClr val="bg1"/>
            </a:solidFill>
            <a:latin typeface="Times New Roman" pitchFamily="18" charset="0"/>
          </a:endParaRPr>
        </a:p>
        <a:p>
          <a:r>
            <a:rPr lang="ru-RU" altLang="ru-RU" sz="1300" b="1" i="1" dirty="0" smtClean="0">
              <a:solidFill>
                <a:schemeClr val="bg1"/>
              </a:solidFill>
              <a:latin typeface="Times New Roman" pitchFamily="18" charset="0"/>
            </a:rPr>
            <a:t>Материально-техническое и программное обеспечение администрации Новокубанского городского поселения Новокубанского района</a:t>
          </a:r>
          <a:endParaRPr lang="ru-RU" sz="1300" dirty="0">
            <a:solidFill>
              <a:schemeClr val="bg1"/>
            </a:solidFill>
          </a:endParaRPr>
        </a:p>
      </dgm:t>
    </dgm:pt>
    <dgm:pt modelId="{6C169CF4-FE9E-40F0-8616-7C8CBF79DEE6}" type="sibTrans" cxnId="{9980FBCF-D8A7-4E88-BD97-459382BC0C69}">
      <dgm:prSet/>
      <dgm:spPr/>
      <dgm:t>
        <a:bodyPr/>
        <a:lstStyle/>
        <a:p>
          <a:endParaRPr lang="ru-RU"/>
        </a:p>
      </dgm:t>
    </dgm:pt>
    <dgm:pt modelId="{9E06CF8B-FE38-45E0-94F8-6E67560AE5AA}" type="parTrans" cxnId="{9980FBCF-D8A7-4E88-BD97-459382BC0C69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FlipVert="1" custScaleY="8863" custLinFactNeighborX="-784" custLinFactNeighborY="99484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3444BF7A-4233-4627-BCE0-5B22E7243D44}" type="pres">
      <dgm:prSet presAssocID="{6CAA7618-6500-4F2F-87B1-F1B5F26F8A37}" presName="compNode" presStyleCnt="0"/>
      <dgm:spPr/>
    </dgm:pt>
    <dgm:pt modelId="{697E94F5-1332-4F44-9387-5F43D08C97EF}" type="pres">
      <dgm:prSet presAssocID="{6CAA7618-6500-4F2F-87B1-F1B5F26F8A37}" presName="bkgdShape" presStyleLbl="node1" presStyleIdx="0" presStyleCnt="1" custLinFactX="158333" custLinFactNeighborX="200000" custLinFactNeighborY="-56250"/>
      <dgm:spPr/>
      <dgm:t>
        <a:bodyPr/>
        <a:lstStyle/>
        <a:p>
          <a:endParaRPr lang="ru-RU"/>
        </a:p>
      </dgm:t>
    </dgm:pt>
    <dgm:pt modelId="{8E7018C7-0B0F-4550-BF27-71C82E49AFE2}" type="pres">
      <dgm:prSet presAssocID="{6CAA7618-6500-4F2F-87B1-F1B5F26F8A37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6C375-05F4-470D-A92B-4638F2F0A984}" type="pres">
      <dgm:prSet presAssocID="{6CAA7618-6500-4F2F-87B1-F1B5F26F8A37}" presName="invisiNode" presStyleLbl="node1" presStyleIdx="0" presStyleCnt="1"/>
      <dgm:spPr/>
    </dgm:pt>
    <dgm:pt modelId="{A8404238-D83B-4B71-A934-F53FD3DE79AF}" type="pres">
      <dgm:prSet presAssocID="{6CAA7618-6500-4F2F-87B1-F1B5F26F8A37}" presName="imagNode" presStyleLbl="fgImgPlace1" presStyleIdx="0" presStyleCnt="1" custScaleX="107278" custScaleY="96229" custLinFactNeighborX="1788" custLinFactNeighborY="1212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9980FBCF-D8A7-4E88-BD97-459382BC0C69}" srcId="{B742C986-E85E-4259-B07B-EB0D61825E74}" destId="{6CAA7618-6500-4F2F-87B1-F1B5F26F8A37}" srcOrd="0" destOrd="0" parTransId="{9E06CF8B-FE38-45E0-94F8-6E67560AE5AA}" sibTransId="{6C169CF4-FE9E-40F0-8616-7C8CBF79DEE6}"/>
    <dgm:cxn modelId="{7F640FC2-D595-440A-88F8-20B5317DA4D0}" type="presOf" srcId="{6CAA7618-6500-4F2F-87B1-F1B5F26F8A37}" destId="{8E7018C7-0B0F-4550-BF27-71C82E49AFE2}" srcOrd="1" destOrd="0" presId="urn:microsoft.com/office/officeart/2005/8/layout/hList7"/>
    <dgm:cxn modelId="{83B3F209-00FF-4120-8912-2C13E45311E1}" type="presOf" srcId="{B742C986-E85E-4259-B07B-EB0D61825E74}" destId="{45A3AB6E-6545-4232-8548-0BFD8F95A6E5}" srcOrd="0" destOrd="0" presId="urn:microsoft.com/office/officeart/2005/8/layout/hList7"/>
    <dgm:cxn modelId="{0F3F8EBC-1BA6-499E-9D7F-D1345A5D3642}" type="presOf" srcId="{6CAA7618-6500-4F2F-87B1-F1B5F26F8A37}" destId="{697E94F5-1332-4F44-9387-5F43D08C97EF}" srcOrd="0" destOrd="0" presId="urn:microsoft.com/office/officeart/2005/8/layout/hList7"/>
    <dgm:cxn modelId="{1D3F433E-C82F-4D39-BF20-2A5BAED18FEE}" type="presParOf" srcId="{45A3AB6E-6545-4232-8548-0BFD8F95A6E5}" destId="{7887A0B5-5DD9-456B-A9F8-3132E0A648B0}" srcOrd="0" destOrd="0" presId="urn:microsoft.com/office/officeart/2005/8/layout/hList7"/>
    <dgm:cxn modelId="{5B0537EB-D6E5-4859-BC32-087FABFF18DC}" type="presParOf" srcId="{45A3AB6E-6545-4232-8548-0BFD8F95A6E5}" destId="{9E448C8A-949E-490B-B04D-DD53F07171FC}" srcOrd="1" destOrd="0" presId="urn:microsoft.com/office/officeart/2005/8/layout/hList7"/>
    <dgm:cxn modelId="{3208E597-204A-4961-9CE2-3DE866345E06}" type="presParOf" srcId="{9E448C8A-949E-490B-B04D-DD53F07171FC}" destId="{3444BF7A-4233-4627-BCE0-5B22E7243D44}" srcOrd="0" destOrd="0" presId="urn:microsoft.com/office/officeart/2005/8/layout/hList7"/>
    <dgm:cxn modelId="{DA6BCEE4-9881-4F3D-9DAA-6D0A3B6E16BA}" type="presParOf" srcId="{3444BF7A-4233-4627-BCE0-5B22E7243D44}" destId="{697E94F5-1332-4F44-9387-5F43D08C97EF}" srcOrd="0" destOrd="0" presId="urn:microsoft.com/office/officeart/2005/8/layout/hList7"/>
    <dgm:cxn modelId="{10ACBF4B-E630-411A-94B5-1E9CD99C5B20}" type="presParOf" srcId="{3444BF7A-4233-4627-BCE0-5B22E7243D44}" destId="{8E7018C7-0B0F-4550-BF27-71C82E49AFE2}" srcOrd="1" destOrd="0" presId="urn:microsoft.com/office/officeart/2005/8/layout/hList7"/>
    <dgm:cxn modelId="{C937E7DF-6DF8-4D11-B411-7BF55D286417}" type="presParOf" srcId="{3444BF7A-4233-4627-BCE0-5B22E7243D44}" destId="{5B86C375-05F4-470D-A92B-4638F2F0A984}" srcOrd="2" destOrd="0" presId="urn:microsoft.com/office/officeart/2005/8/layout/hList7"/>
    <dgm:cxn modelId="{AA280CD1-43E7-4F81-A871-C08C053FBFA4}" type="presParOf" srcId="{3444BF7A-4233-4627-BCE0-5B22E7243D44}" destId="{A8404238-D83B-4B71-A934-F53FD3DE79AF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742C986-E85E-4259-B07B-EB0D61825E74}" type="doc">
      <dgm:prSet loTypeId="urn:microsoft.com/office/officeart/2005/8/layout/hList7" loCatId="process" qsTypeId="urn:microsoft.com/office/officeart/2005/8/quickstyle/simple1" qsCatId="simple" csTypeId="urn:microsoft.com/office/officeart/2005/8/colors/accent5_4" csCatId="accent5" phldr="1"/>
      <dgm:spPr/>
    </dgm:pt>
    <dgm:pt modelId="{6CAA7618-6500-4F2F-87B1-F1B5F26F8A37}">
      <dgm:prSet custT="1"/>
      <dgm:spPr/>
      <dgm:t>
        <a:bodyPr/>
        <a:lstStyle/>
        <a:p>
          <a:endParaRPr lang="ru-RU" sz="1600" dirty="0" smtClean="0"/>
        </a:p>
        <a:p>
          <a:endParaRPr lang="ru-RU" sz="1600" dirty="0" smtClean="0"/>
        </a:p>
        <a:p>
          <a:endParaRPr lang="ru-RU" altLang="ru-RU" sz="1300" b="1" i="1" dirty="0" smtClean="0">
            <a:solidFill>
              <a:schemeClr val="bg1"/>
            </a:solidFill>
            <a:latin typeface="Times New Roman" pitchFamily="18" charset="0"/>
          </a:endParaRPr>
        </a:p>
        <a:p>
          <a:endParaRPr lang="ru-RU" altLang="ru-RU" sz="1300" b="1" i="1" dirty="0" smtClean="0">
            <a:solidFill>
              <a:schemeClr val="bg1"/>
            </a:solidFill>
            <a:latin typeface="Times New Roman" pitchFamily="18" charset="0"/>
          </a:endParaRPr>
        </a:p>
        <a:p>
          <a:r>
            <a:rPr lang="ru-RU" altLang="ru-RU" sz="1800" b="1" i="1" dirty="0" smtClean="0">
              <a:solidFill>
                <a:schemeClr val="bg1"/>
              </a:solidFill>
              <a:latin typeface="Times New Roman" pitchFamily="18" charset="0"/>
            </a:rPr>
            <a:t>Доступная среда</a:t>
          </a:r>
          <a:endParaRPr lang="ru-RU" sz="1800" dirty="0">
            <a:solidFill>
              <a:schemeClr val="bg1"/>
            </a:solidFill>
          </a:endParaRPr>
        </a:p>
      </dgm:t>
    </dgm:pt>
    <dgm:pt modelId="{6C169CF4-FE9E-40F0-8616-7C8CBF79DEE6}" type="sibTrans" cxnId="{9980FBCF-D8A7-4E88-BD97-459382BC0C69}">
      <dgm:prSet/>
      <dgm:spPr/>
      <dgm:t>
        <a:bodyPr/>
        <a:lstStyle/>
        <a:p>
          <a:endParaRPr lang="ru-RU"/>
        </a:p>
      </dgm:t>
    </dgm:pt>
    <dgm:pt modelId="{9E06CF8B-FE38-45E0-94F8-6E67560AE5AA}" type="parTrans" cxnId="{9980FBCF-D8A7-4E88-BD97-459382BC0C69}">
      <dgm:prSet/>
      <dgm:spPr/>
      <dgm:t>
        <a:bodyPr/>
        <a:lstStyle/>
        <a:p>
          <a:endParaRPr lang="ru-RU"/>
        </a:p>
      </dgm:t>
    </dgm:pt>
    <dgm:pt modelId="{45A3AB6E-6545-4232-8548-0BFD8F95A6E5}" type="pres">
      <dgm:prSet presAssocID="{B742C986-E85E-4259-B07B-EB0D61825E74}" presName="Name0" presStyleCnt="0">
        <dgm:presLayoutVars>
          <dgm:dir/>
          <dgm:resizeHandles val="exact"/>
        </dgm:presLayoutVars>
      </dgm:prSet>
      <dgm:spPr/>
    </dgm:pt>
    <dgm:pt modelId="{7887A0B5-5DD9-456B-A9F8-3132E0A648B0}" type="pres">
      <dgm:prSet presAssocID="{B742C986-E85E-4259-B07B-EB0D61825E74}" presName="fgShape" presStyleLbl="fgShp" presStyleIdx="0" presStyleCnt="1" custFlipVert="1" custScaleY="8863" custLinFactNeighborX="-784" custLinFactNeighborY="99484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</dgm:pt>
    <dgm:pt modelId="{9E448C8A-949E-490B-B04D-DD53F07171FC}" type="pres">
      <dgm:prSet presAssocID="{B742C986-E85E-4259-B07B-EB0D61825E74}" presName="linComp" presStyleCnt="0"/>
      <dgm:spPr/>
    </dgm:pt>
    <dgm:pt modelId="{3444BF7A-4233-4627-BCE0-5B22E7243D44}" type="pres">
      <dgm:prSet presAssocID="{6CAA7618-6500-4F2F-87B1-F1B5F26F8A37}" presName="compNode" presStyleCnt="0"/>
      <dgm:spPr/>
    </dgm:pt>
    <dgm:pt modelId="{697E94F5-1332-4F44-9387-5F43D08C97EF}" type="pres">
      <dgm:prSet presAssocID="{6CAA7618-6500-4F2F-87B1-F1B5F26F8A37}" presName="bkgdShape" presStyleLbl="node1" presStyleIdx="0" presStyleCnt="1" custLinFactNeighborX="-26087" custLinFactNeighborY="-10547"/>
      <dgm:spPr/>
      <dgm:t>
        <a:bodyPr/>
        <a:lstStyle/>
        <a:p>
          <a:endParaRPr lang="ru-RU"/>
        </a:p>
      </dgm:t>
    </dgm:pt>
    <dgm:pt modelId="{8E7018C7-0B0F-4550-BF27-71C82E49AFE2}" type="pres">
      <dgm:prSet presAssocID="{6CAA7618-6500-4F2F-87B1-F1B5F26F8A37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6C375-05F4-470D-A92B-4638F2F0A984}" type="pres">
      <dgm:prSet presAssocID="{6CAA7618-6500-4F2F-87B1-F1B5F26F8A37}" presName="invisiNode" presStyleLbl="node1" presStyleIdx="0" presStyleCnt="1"/>
      <dgm:spPr/>
    </dgm:pt>
    <dgm:pt modelId="{A8404238-D83B-4B71-A934-F53FD3DE79AF}" type="pres">
      <dgm:prSet presAssocID="{6CAA7618-6500-4F2F-87B1-F1B5F26F8A37}" presName="imagNode" presStyleLbl="fgImgPlace1" presStyleIdx="0" presStyleCnt="1" custScaleX="107278" custScaleY="104363" custLinFactNeighborX="1788" custLinFactNeighborY="1212"/>
      <dgm:spPr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74654E4B-2476-4873-959A-D90EC3562CBB}" type="presOf" srcId="{6CAA7618-6500-4F2F-87B1-F1B5F26F8A37}" destId="{8E7018C7-0B0F-4550-BF27-71C82E49AFE2}" srcOrd="1" destOrd="0" presId="urn:microsoft.com/office/officeart/2005/8/layout/hList7"/>
    <dgm:cxn modelId="{919D5C84-23DA-4726-8C6A-45EFFCF0D9CA}" type="presOf" srcId="{6CAA7618-6500-4F2F-87B1-F1B5F26F8A37}" destId="{697E94F5-1332-4F44-9387-5F43D08C97EF}" srcOrd="0" destOrd="0" presId="urn:microsoft.com/office/officeart/2005/8/layout/hList7"/>
    <dgm:cxn modelId="{9980FBCF-D8A7-4E88-BD97-459382BC0C69}" srcId="{B742C986-E85E-4259-B07B-EB0D61825E74}" destId="{6CAA7618-6500-4F2F-87B1-F1B5F26F8A37}" srcOrd="0" destOrd="0" parTransId="{9E06CF8B-FE38-45E0-94F8-6E67560AE5AA}" sibTransId="{6C169CF4-FE9E-40F0-8616-7C8CBF79DEE6}"/>
    <dgm:cxn modelId="{BE1D49DB-DFF7-44FB-9269-992B6BCC9275}" type="presOf" srcId="{B742C986-E85E-4259-B07B-EB0D61825E74}" destId="{45A3AB6E-6545-4232-8548-0BFD8F95A6E5}" srcOrd="0" destOrd="0" presId="urn:microsoft.com/office/officeart/2005/8/layout/hList7"/>
    <dgm:cxn modelId="{84C067AD-F8D0-4B65-BA9E-83F4C387E0B6}" type="presParOf" srcId="{45A3AB6E-6545-4232-8548-0BFD8F95A6E5}" destId="{7887A0B5-5DD9-456B-A9F8-3132E0A648B0}" srcOrd="0" destOrd="0" presId="urn:microsoft.com/office/officeart/2005/8/layout/hList7"/>
    <dgm:cxn modelId="{010F90F0-675C-4E51-9752-072F951217FD}" type="presParOf" srcId="{45A3AB6E-6545-4232-8548-0BFD8F95A6E5}" destId="{9E448C8A-949E-490B-B04D-DD53F07171FC}" srcOrd="1" destOrd="0" presId="urn:microsoft.com/office/officeart/2005/8/layout/hList7"/>
    <dgm:cxn modelId="{C24F3007-2E19-41F2-9FD2-F6AC29315EC2}" type="presParOf" srcId="{9E448C8A-949E-490B-B04D-DD53F07171FC}" destId="{3444BF7A-4233-4627-BCE0-5B22E7243D44}" srcOrd="0" destOrd="0" presId="urn:microsoft.com/office/officeart/2005/8/layout/hList7"/>
    <dgm:cxn modelId="{A08B9E8E-05C1-4347-9F33-FD78921138E5}" type="presParOf" srcId="{3444BF7A-4233-4627-BCE0-5B22E7243D44}" destId="{697E94F5-1332-4F44-9387-5F43D08C97EF}" srcOrd="0" destOrd="0" presId="urn:microsoft.com/office/officeart/2005/8/layout/hList7"/>
    <dgm:cxn modelId="{81AC4A61-59A6-44CE-A9DD-D5A949D6F14F}" type="presParOf" srcId="{3444BF7A-4233-4627-BCE0-5B22E7243D44}" destId="{8E7018C7-0B0F-4550-BF27-71C82E49AFE2}" srcOrd="1" destOrd="0" presId="urn:microsoft.com/office/officeart/2005/8/layout/hList7"/>
    <dgm:cxn modelId="{AB0C4A04-9A09-4310-9D08-BD4AC808EED0}" type="presParOf" srcId="{3444BF7A-4233-4627-BCE0-5B22E7243D44}" destId="{5B86C375-05F4-470D-A92B-4638F2F0A984}" srcOrd="2" destOrd="0" presId="urn:microsoft.com/office/officeart/2005/8/layout/hList7"/>
    <dgm:cxn modelId="{AD80BE2D-0BBE-4FEE-83A1-74BAC8C4D518}" type="presParOf" srcId="{3444BF7A-4233-4627-BCE0-5B22E7243D44}" destId="{A8404238-D83B-4B71-A934-F53FD3DE79AF}" srcOrd="3" destOrd="0" presId="urn:microsoft.com/office/officeart/2005/8/layout/hList7"/>
  </dgm:cxnLst>
  <dgm:bg>
    <a:solidFill>
      <a:schemeClr val="accent5">
        <a:lumMod val="60000"/>
        <a:lumOff val="40000"/>
      </a:schemeClr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0.72381</cdr:x>
      <cdr:y>0.51613</cdr:y>
    </cdr:from>
    <cdr:to>
      <cdr:x>0.84259</cdr:x>
      <cdr:y>0.56897</cdr:y>
    </cdr:to>
    <cdr:sp macro="" textlink="">
      <cdr:nvSpPr>
        <cdr:cNvPr id="3" name="Соединительная линия уступом 2"/>
        <cdr:cNvSpPr/>
      </cdr:nvSpPr>
      <cdr:spPr>
        <a:xfrm xmlns:a="http://schemas.openxmlformats.org/drawingml/2006/main" flipV="1">
          <a:off x="3567820" y="2396634"/>
          <a:ext cx="585493" cy="245361"/>
        </a:xfrm>
        <a:prstGeom xmlns:a="http://schemas.openxmlformats.org/drawingml/2006/main" prst="bentConnector3">
          <a:avLst>
            <a:gd name="adj1" fmla="val 50000"/>
          </a:avLst>
        </a:prstGeom>
        <a:ln xmlns:a="http://schemas.openxmlformats.org/drawingml/2006/main" w="9525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0.21739</cdr:x>
      <cdr:y>0.12903</cdr:y>
    </cdr:from>
    <cdr:to>
      <cdr:x>0.40741</cdr:x>
      <cdr:y>0.18182</cdr:y>
    </cdr:to>
    <cdr:sp macro="" textlink="">
      <cdr:nvSpPr>
        <cdr:cNvPr id="6" name="Соединительная линия уступом 5"/>
        <cdr:cNvSpPr/>
      </cdr:nvSpPr>
      <cdr:spPr>
        <a:xfrm xmlns:a="http://schemas.openxmlformats.org/drawingml/2006/main" flipV="1">
          <a:off x="1785951" y="608364"/>
          <a:ext cx="1561074" cy="248891"/>
        </a:xfrm>
        <a:prstGeom xmlns:a="http://schemas.openxmlformats.org/drawingml/2006/main" prst="bentConnector3">
          <a:avLst>
            <a:gd name="adj1" fmla="val 50000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Book Antiqua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Book Antiqua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Book Antiqua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Book Antiqua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Book Antiqua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Book Antiqua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Book Antiqua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Book Antiqua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Book Antiqua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</cdr:x>
      <cdr:y>0.40323</cdr:y>
    </cdr:from>
    <cdr:to>
      <cdr:x>0.26852</cdr:x>
      <cdr:y>0.62121</cdr:y>
    </cdr:to>
    <cdr:sp macro="" textlink="">
      <cdr:nvSpPr>
        <cdr:cNvPr id="7" name="Соединительная линия уступом 6"/>
        <cdr:cNvSpPr/>
      </cdr:nvSpPr>
      <cdr:spPr>
        <a:xfrm xmlns:a="http://schemas.openxmlformats.org/drawingml/2006/main" flipV="1">
          <a:off x="1643074" y="1901191"/>
          <a:ext cx="562917" cy="1027766"/>
        </a:xfrm>
        <a:prstGeom xmlns:a="http://schemas.openxmlformats.org/drawingml/2006/main" prst="bentConnector3">
          <a:avLst>
            <a:gd name="adj1" fmla="val 50000"/>
          </a:avLst>
        </a:prstGeom>
        <a:noFill xmlns:a="http://schemas.openxmlformats.org/drawingml/2006/main"/>
        <a:ln xmlns:a="http://schemas.openxmlformats.org/drawingml/2006/main" w="9525" cap="flat" cmpd="sng" algn="ctr">
          <a:solidFill>
            <a:schemeClr val="bg1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Book Antiqua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Book Antiqua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Book Antiqua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Book Antiqua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Book Antiqua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Book Antiqua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Book Antiqua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Book Antiqua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Book Antiqua"/>
            </a:defRPr>
          </a:lvl9pPr>
        </a:lstStyle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0.36719</cdr:x>
      <cdr:y>0.19667</cdr:y>
    </cdr:from>
    <cdr:to>
      <cdr:x>0.53065</cdr:x>
      <cdr:y>0.28973</cdr:y>
    </cdr:to>
    <cdr:sp macro="" textlink="">
      <cdr:nvSpPr>
        <cdr:cNvPr id="2" name="TextBox 13"/>
        <cdr:cNvSpPr txBox="1"/>
      </cdr:nvSpPr>
      <cdr:spPr>
        <a:xfrm xmlns:a="http://schemas.openxmlformats.org/drawingml/2006/main">
          <a:off x="3357554" y="1031868"/>
          <a:ext cx="1494692" cy="48825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Book Antiqua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Book Antiqua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Book Antiqua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Book Antiqua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Book Antiqua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Book Antiqua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Book Antiqua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Book Antiqua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Book Antiqua"/>
            </a:defRPr>
          </a:lvl9pPr>
        </a:lstStyle>
        <a:p xmlns:a="http://schemas.openxmlformats.org/drawingml/2006/main">
          <a:r>
            <a:rPr lang="ru-RU" sz="2400" b="1" dirty="0" smtClean="0">
              <a:solidFill>
                <a:sysClr val="window" lastClr="FFFFFF"/>
              </a:solidFill>
            </a:rPr>
            <a:t>13,4%</a:t>
          </a:r>
          <a:endParaRPr lang="ru-RU" sz="2400" b="1" dirty="0">
            <a:solidFill>
              <a:sysClr val="window" lastClr="FFFFFF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1800" cy="497285"/>
          </a:xfrm>
          <a:prstGeom prst="rect">
            <a:avLst/>
          </a:prstGeom>
        </p:spPr>
        <p:txBody>
          <a:bodyPr vert="horz" lIns="91666" tIns="45835" rIns="91666" bIns="458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7285"/>
          </a:xfrm>
          <a:prstGeom prst="rect">
            <a:avLst/>
          </a:prstGeom>
        </p:spPr>
        <p:txBody>
          <a:bodyPr vert="horz" lIns="91666" tIns="45835" rIns="91666" bIns="45835" rtlCol="0"/>
          <a:lstStyle>
            <a:lvl1pPr algn="r">
              <a:defRPr sz="1200"/>
            </a:lvl1pPr>
          </a:lstStyle>
          <a:p>
            <a:fld id="{CB4F2643-AE9E-4D58-BEF5-D25B2A2173D4}" type="datetimeFigureOut">
              <a:rPr lang="ru-RU" smtClean="0"/>
              <a:pPr/>
              <a:t>16.04.2018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3638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66" tIns="45835" rIns="91666" bIns="458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206"/>
            <a:ext cx="5486400" cy="4475559"/>
          </a:xfrm>
          <a:prstGeom prst="rect">
            <a:avLst/>
          </a:prstGeom>
        </p:spPr>
        <p:txBody>
          <a:bodyPr vert="horz" lIns="91666" tIns="45835" rIns="91666" bIns="4583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6678"/>
            <a:ext cx="2971800" cy="497285"/>
          </a:xfrm>
          <a:prstGeom prst="rect">
            <a:avLst/>
          </a:prstGeom>
        </p:spPr>
        <p:txBody>
          <a:bodyPr vert="horz" lIns="91666" tIns="45835" rIns="91666" bIns="458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6678"/>
            <a:ext cx="2971800" cy="497285"/>
          </a:xfrm>
          <a:prstGeom prst="rect">
            <a:avLst/>
          </a:prstGeom>
        </p:spPr>
        <p:txBody>
          <a:bodyPr vert="horz" lIns="91666" tIns="45835" rIns="91666" bIns="45835" rtlCol="0" anchor="b"/>
          <a:lstStyle>
            <a:lvl1pPr algn="r">
              <a:defRPr sz="1200"/>
            </a:lvl1pPr>
          </a:lstStyle>
          <a:p>
            <a:fld id="{18EC95F5-E847-40CD-AD27-713128D4D17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  <p:sp>
        <p:nvSpPr>
          <p:cNvPr id="64516" name="Номер слайда 3"/>
          <p:cNvSpPr txBox="1">
            <a:spLocks noGrp="1"/>
          </p:cNvSpPr>
          <p:nvPr/>
        </p:nvSpPr>
        <p:spPr bwMode="auto">
          <a:xfrm>
            <a:off x="3883852" y="9446805"/>
            <a:ext cx="2972547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62" tIns="46081" rIns="92162" bIns="46081" anchor="b"/>
          <a:lstStyle/>
          <a:p>
            <a:pPr algn="r" defTabSz="928024"/>
            <a:fld id="{4980F70F-49C2-4E80-97FD-F83660823433}" type="slidenum">
              <a:rPr lang="ru-RU" altLang="ru-RU" sz="1000">
                <a:solidFill>
                  <a:srgbClr val="000000"/>
                </a:solidFill>
                <a:latin typeface="Times New Roman" pitchFamily="18" charset="0"/>
              </a:rPr>
              <a:pPr algn="r" defTabSz="928024"/>
              <a:t>2</a:t>
            </a:fld>
            <a:endParaRPr lang="ru-RU" altLang="ru-RU" sz="10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6"/>
          <p:cNvSpPr txBox="1">
            <a:spLocks noGrp="1"/>
          </p:cNvSpPr>
          <p:nvPr/>
        </p:nvSpPr>
        <p:spPr bwMode="auto">
          <a:xfrm>
            <a:off x="3884613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7B79F5-82EF-48C5-B80F-6208A28679A3}" type="slidenum">
              <a:rPr lang="ru-RU" sz="1200">
                <a:latin typeface="Tahoma" pitchFamily="34" charset="0"/>
              </a:rPr>
              <a:pPr algn="r"/>
              <a:t>3</a:t>
            </a:fld>
            <a:endParaRPr lang="ru-RU" sz="1200">
              <a:latin typeface="Tahoma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6"/>
          <p:cNvSpPr txBox="1">
            <a:spLocks noGrp="1"/>
          </p:cNvSpPr>
          <p:nvPr/>
        </p:nvSpPr>
        <p:spPr bwMode="auto">
          <a:xfrm>
            <a:off x="3884613" y="9446678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67B79F5-82EF-48C5-B80F-6208A28679A3}" type="slidenum">
              <a:rPr lang="ru-RU" sz="1200">
                <a:latin typeface="Tahoma" pitchFamily="34" charset="0"/>
              </a:rPr>
              <a:pPr algn="r"/>
              <a:t>5</a:t>
            </a:fld>
            <a:endParaRPr lang="ru-RU" sz="1200">
              <a:latin typeface="Tahoma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>
              <a:latin typeface="Arial" charset="0"/>
            </a:endParaRPr>
          </a:p>
        </p:txBody>
      </p:sp>
      <p:sp>
        <p:nvSpPr>
          <p:cNvPr id="64516" name="Номер слайда 3"/>
          <p:cNvSpPr txBox="1">
            <a:spLocks noGrp="1"/>
          </p:cNvSpPr>
          <p:nvPr/>
        </p:nvSpPr>
        <p:spPr bwMode="auto">
          <a:xfrm>
            <a:off x="3883852" y="9446806"/>
            <a:ext cx="2972547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62" tIns="46081" rIns="92162" bIns="46081" anchor="b"/>
          <a:lstStyle/>
          <a:p>
            <a:pPr algn="r" defTabSz="928024"/>
            <a:fld id="{4980F70F-49C2-4E80-97FD-F83660823433}" type="slidenum">
              <a:rPr lang="ru-RU" altLang="ru-RU" sz="1000">
                <a:solidFill>
                  <a:srgbClr val="000000"/>
                </a:solidFill>
                <a:latin typeface="Times New Roman" pitchFamily="18" charset="0"/>
              </a:rPr>
              <a:pPr algn="r" defTabSz="928024"/>
              <a:t>6</a:t>
            </a:fld>
            <a:endParaRPr lang="ru-RU" altLang="ru-RU" sz="10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63492" name="Номер слайда 3"/>
          <p:cNvSpPr txBox="1">
            <a:spLocks noGrp="1"/>
          </p:cNvSpPr>
          <p:nvPr/>
        </p:nvSpPr>
        <p:spPr bwMode="auto">
          <a:xfrm>
            <a:off x="3883852" y="9446806"/>
            <a:ext cx="2972547" cy="497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62" tIns="46081" rIns="92162" bIns="46081" anchor="b"/>
          <a:lstStyle/>
          <a:p>
            <a:pPr algn="r" defTabSz="928024"/>
            <a:fld id="{5327D69F-D309-409D-9DA7-4D8A84F111DA}" type="slidenum">
              <a:rPr lang="ru-RU" altLang="ru-RU" sz="1000">
                <a:solidFill>
                  <a:srgbClr val="000000"/>
                </a:solidFill>
                <a:latin typeface="Times New Roman" pitchFamily="18" charset="0"/>
              </a:rPr>
              <a:pPr algn="r" defTabSz="928024"/>
              <a:t>7</a:t>
            </a:fld>
            <a:endParaRPr lang="ru-RU" altLang="ru-RU" sz="1000" dirty="0">
              <a:solidFill>
                <a:srgbClr val="00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17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22</a:t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23</a:t>
            </a:fld>
            <a:endParaRPr lang="ru-R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24</a:t>
            </a:fld>
            <a:endParaRPr lang="ru-RU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25</a:t>
            </a:fld>
            <a:endParaRPr lang="ru-RU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26</a:t>
            </a:fld>
            <a:endParaRPr lang="ru-RU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27</a:t>
            </a:fld>
            <a:endParaRPr lang="ru-RU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28</a:t>
            </a:fld>
            <a:endParaRPr lang="ru-RU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29</a:t>
            </a:fld>
            <a:endParaRPr lang="ru-RU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30</a:t>
            </a:fld>
            <a:endParaRPr lang="ru-RU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31</a:t>
            </a:fld>
            <a:endParaRPr lang="ru-RU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32</a:t>
            </a:fld>
            <a:endParaRPr lang="ru-RU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33</a:t>
            </a:fld>
            <a:endParaRPr lang="ru-RU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34</a:t>
            </a:fld>
            <a:endParaRPr lang="ru-RU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36</a:t>
            </a:fld>
            <a:endParaRPr lang="ru-RU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38</a:t>
            </a:fld>
            <a:endParaRPr lang="ru-RU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2975" y="746125"/>
            <a:ext cx="4973638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EC95F5-E847-40CD-AD27-713128D4D17C}" type="slidenum">
              <a:rPr lang="ru-RU" smtClean="0"/>
              <a:pPr/>
              <a:t>40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39221-65D1-4BE2-A89A-C72AE799859C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0F9BD-73DF-4FD5-BDD2-D3C1C47192C2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487C7-8A7A-4010-B93A-D5CAF3BCDAE4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7B0C-3D1C-413F-8C28-C7EE2191D5DB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8152E-9A31-47D9-8721-1EC5DF376470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11BA2-58DB-4E0E-9AD0-487AFB5B2817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F0F71-6AEB-4F90-8238-E6F43B611203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EFFEB-A6C0-49F2-B96F-213B926993BE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A51DC-EFAF-4EF3-B01F-C21AD5A37BB6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8C5D5-5FF2-4757-B72C-C7553F5B9328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677CF-9D89-4662-B143-6FB1393037E4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153400" cy="90011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343025"/>
            <a:ext cx="4038600" cy="4948238"/>
          </a:xfrm>
        </p:spPr>
        <p:txBody>
          <a:bodyPr/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343025"/>
            <a:ext cx="4038600" cy="2397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892550"/>
            <a:ext cx="4038600" cy="23987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154988" y="6569075"/>
            <a:ext cx="457200" cy="365125"/>
          </a:xfrm>
        </p:spPr>
        <p:txBody>
          <a:bodyPr/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fld id="{E5982242-0F67-4117-8643-D3696D867B2B}" type="slidenum">
              <a:rPr lang="en-US" altLang="ru-RU"/>
              <a:pPr>
                <a:defRPr/>
              </a:pPr>
              <a:t>‹#›</a:t>
            </a:fld>
            <a:endParaRPr lang="en-US" altLang="ru-RU"/>
          </a:p>
        </p:txBody>
      </p:sp>
    </p:spTree>
  </p:cSld>
  <p:clrMapOvr>
    <a:masterClrMapping/>
  </p:clrMapOvr>
  <p:transition advClick="0" advTm="1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88A2BD6-A293-4F65-BB3C-79B219F9A613}" type="datetime1">
              <a:rPr lang="ru-RU" smtClean="0"/>
              <a:pPr/>
              <a:t>16.04.2018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jpeg"/><Relationship Id="rId4" Type="http://schemas.openxmlformats.org/officeDocument/2006/relationships/oleObject" Target="../embeddings/_____Microsoft_Office_Excel_97-20031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chart" Target="../charts/chart5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_____Microsoft_Office_Excel_97-20034.xls"/><Relationship Id="rId4" Type="http://schemas.openxmlformats.org/officeDocument/2006/relationships/oleObject" Target="../embeddings/_____Microsoft_Office_Excel_97-20033.xls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_____Microsoft_Office_Excel_97-20036.xls"/><Relationship Id="rId4" Type="http://schemas.openxmlformats.org/officeDocument/2006/relationships/oleObject" Target="../embeddings/_____Microsoft_Office_Excel_97-20035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8.jpeg"/><Relationship Id="rId18" Type="http://schemas.openxmlformats.org/officeDocument/2006/relationships/image" Target="../media/image34.jpeg"/><Relationship Id="rId3" Type="http://schemas.openxmlformats.org/officeDocument/2006/relationships/image" Target="../media/image20.png"/><Relationship Id="rId21" Type="http://schemas.openxmlformats.org/officeDocument/2006/relationships/image" Target="../media/image37.jpe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2.jpeg"/><Relationship Id="rId20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1.jpeg"/><Relationship Id="rId23" Type="http://schemas.openxmlformats.org/officeDocument/2006/relationships/image" Target="../media/image39.jpeg"/><Relationship Id="rId10" Type="http://schemas.openxmlformats.org/officeDocument/2006/relationships/image" Target="../media/image27.png"/><Relationship Id="rId19" Type="http://schemas.openxmlformats.org/officeDocument/2006/relationships/image" Target="../media/image35.jpe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0.jpeg"/><Relationship Id="rId22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diagramData" Target="../diagrams/data4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diagramData" Target="../diagrams/data6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diagramData" Target="../diagrams/data7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diagramData" Target="../diagrams/data8.xml"/><Relationship Id="rId7" Type="http://schemas.openxmlformats.org/officeDocument/2006/relationships/image" Target="../media/image8.jpeg"/><Relationship Id="rId12" Type="http://schemas.openxmlformats.org/officeDocument/2006/relationships/image" Target="../media/image6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62.jpeg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61.jpeg"/><Relationship Id="rId4" Type="http://schemas.openxmlformats.org/officeDocument/2006/relationships/diagramLayout" Target="../diagrams/layout8.xml"/><Relationship Id="rId9" Type="http://schemas.openxmlformats.org/officeDocument/2006/relationships/image" Target="../media/image6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diagramData" Target="../diagrams/data9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67.jpeg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66.jpeg"/><Relationship Id="rId4" Type="http://schemas.openxmlformats.org/officeDocument/2006/relationships/diagramLayout" Target="../diagrams/layout9.xml"/><Relationship Id="rId9" Type="http://schemas.openxmlformats.org/officeDocument/2006/relationships/image" Target="../media/image6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68.pn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10" Type="http://schemas.openxmlformats.org/officeDocument/2006/relationships/image" Target="../media/image70.jpeg"/><Relationship Id="rId4" Type="http://schemas.openxmlformats.org/officeDocument/2006/relationships/diagramData" Target="../diagrams/data10.xml"/><Relationship Id="rId9" Type="http://schemas.openxmlformats.org/officeDocument/2006/relationships/image" Target="../media/image69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diagramData" Target="../diagrams/data11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74.jpeg"/><Relationship Id="rId4" Type="http://schemas.openxmlformats.org/officeDocument/2006/relationships/diagramLayout" Target="../diagrams/layout11.xml"/><Relationship Id="rId9" Type="http://schemas.openxmlformats.org/officeDocument/2006/relationships/image" Target="../media/image7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eg"/><Relationship Id="rId3" Type="http://schemas.openxmlformats.org/officeDocument/2006/relationships/diagramData" Target="../diagrams/data12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diagramData" Target="../diagrams/data13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10" Type="http://schemas.openxmlformats.org/officeDocument/2006/relationships/image" Target="../media/image79.jpeg"/><Relationship Id="rId4" Type="http://schemas.openxmlformats.org/officeDocument/2006/relationships/diagramLayout" Target="../diagrams/layout13.xml"/><Relationship Id="rId9" Type="http://schemas.openxmlformats.org/officeDocument/2006/relationships/image" Target="../media/image7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diagramData" Target="../diagrams/data15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diagramData" Target="../diagrams/data16.xml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10" Type="http://schemas.openxmlformats.org/officeDocument/2006/relationships/image" Target="../media/image90.jpeg"/><Relationship Id="rId4" Type="http://schemas.openxmlformats.org/officeDocument/2006/relationships/diagramLayout" Target="../diagrams/layout16.xml"/><Relationship Id="rId9" Type="http://schemas.openxmlformats.org/officeDocument/2006/relationships/image" Target="../media/image8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hyperlink" Target="mailto:minfin@r-19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Прямая соединительная линия 12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 descr="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071810"/>
            <a:ext cx="2571768" cy="1714512"/>
          </a:xfrm>
          <a:prstGeom prst="rect">
            <a:avLst/>
          </a:prstGeom>
        </p:spPr>
      </p:pic>
      <p:pic>
        <p:nvPicPr>
          <p:cNvPr id="30" name="Рисунок 29" descr="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43570" y="3000372"/>
            <a:ext cx="3000396" cy="1857148"/>
          </a:xfrm>
          <a:prstGeom prst="rect">
            <a:avLst/>
          </a:prstGeom>
        </p:spPr>
      </p:pic>
      <p:pic>
        <p:nvPicPr>
          <p:cNvPr id="29" name="Рисунок 28" descr="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1071546"/>
            <a:ext cx="3000783" cy="2000264"/>
          </a:xfrm>
          <a:prstGeom prst="rect">
            <a:avLst/>
          </a:prstGeom>
        </p:spPr>
      </p:pic>
      <p:pic>
        <p:nvPicPr>
          <p:cNvPr id="28" name="Рисунок 27" descr="1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500694" y="1142984"/>
            <a:ext cx="3143272" cy="1857388"/>
          </a:xfrm>
          <a:prstGeom prst="rect">
            <a:avLst/>
          </a:prstGeom>
        </p:spPr>
      </p:pic>
      <p:pic>
        <p:nvPicPr>
          <p:cNvPr id="26" name="Рисунок 8" descr="novokubansk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71802" y="142852"/>
            <a:ext cx="2428892" cy="323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hello_html_m51fc48f4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488" y="4619514"/>
            <a:ext cx="2786082" cy="1738443"/>
          </a:xfrm>
          <a:prstGeom prst="rect">
            <a:avLst/>
          </a:prstGeom>
        </p:spPr>
      </p:pic>
      <p:pic>
        <p:nvPicPr>
          <p:cNvPr id="24" name="Picture 16" descr="313609_bi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3" descr="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643570" y="4643446"/>
            <a:ext cx="300039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12" descr="34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14282" y="4643446"/>
            <a:ext cx="264320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500166" y="3000372"/>
            <a:ext cx="5830442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bg2">
                <a:lumMod val="25000"/>
              </a:schemeClr>
            </a:solidFill>
          </a:ln>
          <a:effectLst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70C0"/>
                </a:solidFill>
              </a:rPr>
              <a:t>Отчет об исполнении бюджета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Новокубанского городского 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поселения Новокубанского района</a:t>
            </a:r>
            <a:br>
              <a:rPr lang="ru-RU" sz="2800" b="1" dirty="0" smtClean="0">
                <a:solidFill>
                  <a:srgbClr val="0070C0"/>
                </a:solidFill>
              </a:rPr>
            </a:br>
            <a:r>
              <a:rPr lang="ru-RU" sz="2800" b="1" dirty="0" smtClean="0">
                <a:solidFill>
                  <a:srgbClr val="0070C0"/>
                </a:solidFill>
              </a:rPr>
              <a:t> за 2017 год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0" descr="313609_b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кругленный прямоугольник 22"/>
          <p:cNvSpPr/>
          <p:nvPr/>
        </p:nvSpPr>
        <p:spPr>
          <a:xfrm>
            <a:off x="1643042" y="142852"/>
            <a:ext cx="7358082" cy="9286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200" b="1" dirty="0" smtClean="0">
                <a:solidFill>
                  <a:srgbClr val="0070C0"/>
                </a:solidFill>
              </a:rPr>
              <a:t>Основные характеристики бюджета </a:t>
            </a:r>
            <a:r>
              <a:rPr lang="ru-RU" sz="2200" b="1" dirty="0" smtClean="0">
                <a:solidFill>
                  <a:srgbClr val="0070C0"/>
                </a:solidFill>
              </a:rPr>
              <a:t>Новокубанского </a:t>
            </a:r>
            <a:r>
              <a:rPr lang="ru-RU" sz="2200" b="1" dirty="0">
                <a:solidFill>
                  <a:srgbClr val="0070C0"/>
                </a:solidFill>
              </a:rPr>
              <a:t>городского поселения Новокубанский район</a:t>
            </a:r>
          </a:p>
        </p:txBody>
      </p:sp>
      <p:sp>
        <p:nvSpPr>
          <p:cNvPr id="2159" name="Text Box 99"/>
          <p:cNvSpPr txBox="1">
            <a:spLocks noChangeArrowheads="1"/>
          </p:cNvSpPr>
          <p:nvPr/>
        </p:nvSpPr>
        <p:spPr bwMode="auto">
          <a:xfrm>
            <a:off x="10291763" y="3956050"/>
            <a:ext cx="330200" cy="3619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/>
          </a:p>
        </p:txBody>
      </p:sp>
      <p:sp>
        <p:nvSpPr>
          <p:cNvPr id="2160" name="Text Box 22"/>
          <p:cNvSpPr txBox="1">
            <a:spLocks noChangeArrowheads="1"/>
          </p:cNvSpPr>
          <p:nvPr/>
        </p:nvSpPr>
        <p:spPr bwMode="auto">
          <a:xfrm>
            <a:off x="7858148" y="1142984"/>
            <a:ext cx="1116012" cy="27622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200" dirty="0">
                <a:latin typeface="Constantia" pitchFamily="18" charset="0"/>
              </a:rPr>
              <a:t>(тыс. рублей)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 bwMode="auto">
          <a:xfrm>
            <a:off x="428596" y="4714884"/>
            <a:ext cx="828680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ru-RU" sz="1400" dirty="0" smtClean="0"/>
              <a:t>	</a:t>
            </a:r>
            <a:r>
              <a:rPr lang="ru-RU" sz="1600" dirty="0" smtClean="0"/>
              <a:t>Основные параметры бюджета Новокубанского городского поселения Новокубанского района </a:t>
            </a:r>
            <a:r>
              <a:rPr lang="ru-RU" sz="1600" b="1" i="1" dirty="0" smtClean="0">
                <a:solidFill>
                  <a:srgbClr val="7030A0"/>
                </a:solidFill>
              </a:rPr>
              <a:t>на 2017 год </a:t>
            </a:r>
            <a:r>
              <a:rPr lang="ru-RU" sz="1600" dirty="0" smtClean="0"/>
              <a:t>(с учетом внесенных корректировок) утверждены в следующих размерах: доходы </a:t>
            </a:r>
            <a:r>
              <a:rPr lang="ru-RU" sz="1600" b="1" i="1" dirty="0" smtClean="0">
                <a:solidFill>
                  <a:srgbClr val="7030A0"/>
                </a:solidFill>
              </a:rPr>
              <a:t>– 128 248,3 тыс.рублей</a:t>
            </a:r>
            <a:r>
              <a:rPr lang="ru-RU" sz="1600" dirty="0" smtClean="0"/>
              <a:t>, расходы – </a:t>
            </a:r>
            <a:r>
              <a:rPr lang="ru-RU" sz="1600" b="1" i="1" dirty="0" smtClean="0">
                <a:solidFill>
                  <a:srgbClr val="7030A0"/>
                </a:solidFill>
              </a:rPr>
              <a:t>144 340,4 тысяч рублей</a:t>
            </a:r>
            <a:r>
              <a:rPr lang="ru-RU" sz="1600" dirty="0" smtClean="0"/>
              <a:t>, плановый дефицит – </a:t>
            </a:r>
            <a:r>
              <a:rPr lang="ru-RU" sz="1600" b="1" i="1" dirty="0" smtClean="0">
                <a:solidFill>
                  <a:srgbClr val="7030A0"/>
                </a:solidFill>
              </a:rPr>
              <a:t>16 092,1 тыс.рублей</a:t>
            </a:r>
            <a:r>
              <a:rPr lang="ru-RU" sz="1600" dirty="0" smtClean="0"/>
              <a:t>.</a:t>
            </a:r>
          </a:p>
          <a:p>
            <a:pPr algn="just">
              <a:defRPr/>
            </a:pPr>
            <a:endParaRPr lang="ru-RU" sz="800" dirty="0" smtClean="0"/>
          </a:p>
          <a:p>
            <a:pPr algn="just">
              <a:defRPr/>
            </a:pPr>
            <a:r>
              <a:rPr lang="ru-RU" sz="1600" dirty="0" smtClean="0"/>
              <a:t>	Фактически бюджет Новокубанского городского поселения Новокубанского района по доходам исполнен в сумме – </a:t>
            </a:r>
            <a:r>
              <a:rPr lang="ru-RU" sz="1600" b="1" i="1" dirty="0" smtClean="0">
                <a:solidFill>
                  <a:srgbClr val="7030A0"/>
                </a:solidFill>
              </a:rPr>
              <a:t>131 619,5 тыс.рублей</a:t>
            </a:r>
            <a:r>
              <a:rPr lang="ru-RU" sz="1600" dirty="0" smtClean="0"/>
              <a:t>, по расходам – </a:t>
            </a:r>
            <a:r>
              <a:rPr lang="ru-RU" sz="1600" b="1" i="1" dirty="0" smtClean="0">
                <a:solidFill>
                  <a:srgbClr val="7030A0"/>
                </a:solidFill>
              </a:rPr>
              <a:t>141 563,7 тыс.рублей</a:t>
            </a:r>
            <a:r>
              <a:rPr lang="ru-RU" sz="1600" dirty="0" smtClean="0"/>
              <a:t>, с дефицитом – </a:t>
            </a:r>
            <a:r>
              <a:rPr lang="ru-RU" sz="1600" b="1" i="1" dirty="0" smtClean="0">
                <a:solidFill>
                  <a:srgbClr val="7030A0"/>
                </a:solidFill>
              </a:rPr>
              <a:t>9 944,1 тыс.рублей</a:t>
            </a:r>
            <a:r>
              <a:rPr lang="ru-RU" sz="1600" dirty="0" smtClean="0"/>
              <a:t>. 	</a:t>
            </a:r>
          </a:p>
          <a:p>
            <a:pPr algn="just">
              <a:buFontTx/>
              <a:buChar char="-"/>
              <a:defRPr/>
            </a:pPr>
            <a:endParaRPr lang="ru-RU" sz="1400" b="1" i="1" dirty="0">
              <a:solidFill>
                <a:srgbClr val="7030A0"/>
              </a:solidFill>
              <a:latin typeface="+mn-lt"/>
            </a:endParaRPr>
          </a:p>
          <a:p>
            <a:pPr>
              <a:defRPr/>
            </a:pP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ru-RU" sz="1200" dirty="0"/>
              <a:t>        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 marL="88900">
              <a:defRPr/>
            </a:pPr>
            <a:endParaRPr lang="ru-RU" sz="1100" dirty="0">
              <a:latin typeface="+mn-lt"/>
            </a:endParaRPr>
          </a:p>
          <a:p>
            <a:pPr algn="just">
              <a:defRPr/>
            </a:pPr>
            <a:r>
              <a:rPr lang="ru-RU" sz="1100" dirty="0"/>
              <a:t>          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928662" y="1428736"/>
          <a:ext cx="7905784" cy="3285020"/>
        </p:xfrm>
        <a:graphic>
          <a:graphicData uri="http://schemas.openxmlformats.org/drawingml/2006/table">
            <a:tbl>
              <a:tblPr/>
              <a:tblGrid>
                <a:gridCol w="2571768"/>
                <a:gridCol w="1143008"/>
                <a:gridCol w="1143008"/>
                <a:gridCol w="1000132"/>
                <a:gridCol w="1259563"/>
                <a:gridCol w="788305"/>
              </a:tblGrid>
              <a:tr h="12733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2016 год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Утвержденные бюджетные назначения 2017 год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2017 год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% исполнения к годовому бюджетному назначению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2017 / к 2016   %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414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14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Доходы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108 948,2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128 248,3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131 619,5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102,6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120,8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414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Расходы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109 302,3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144 340,4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141 563,7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98,1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129,5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41482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Дефицит (-) /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профицит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(+)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-354,1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-16 092,1 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- 9 944,1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24447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Источники финансирования дефицита бюджета городского поселения 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 354,1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 16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 092,1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   9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 944,1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герб новокубанс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033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6"/>
          <p:cNvSpPr txBox="1">
            <a:spLocks noChangeArrowheads="1"/>
          </p:cNvSpPr>
          <p:nvPr/>
        </p:nvSpPr>
        <p:spPr bwMode="auto">
          <a:xfrm>
            <a:off x="1258887" y="0"/>
            <a:ext cx="788511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доходов </a:t>
            </a:r>
            <a:b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бюджета Новокубанского городского поселения Новокубанского района</a:t>
            </a:r>
          </a:p>
        </p:txBody>
      </p:sp>
      <p:sp>
        <p:nvSpPr>
          <p:cNvPr id="12336" name="Text Box 22"/>
          <p:cNvSpPr txBox="1">
            <a:spLocks noChangeArrowheads="1"/>
          </p:cNvSpPr>
          <p:nvPr/>
        </p:nvSpPr>
        <p:spPr bwMode="auto">
          <a:xfrm>
            <a:off x="7786710" y="2857496"/>
            <a:ext cx="1174750" cy="30797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dirty="0"/>
              <a:t>тыс. рублей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14282" y="3143248"/>
          <a:ext cx="8715438" cy="2981425"/>
        </p:xfrm>
        <a:graphic>
          <a:graphicData uri="http://schemas.openxmlformats.org/drawingml/2006/table">
            <a:tbl>
              <a:tblPr/>
              <a:tblGrid>
                <a:gridCol w="1714512"/>
                <a:gridCol w="1428760"/>
                <a:gridCol w="1428760"/>
                <a:gridCol w="1237376"/>
                <a:gridCol w="1453015"/>
                <a:gridCol w="1453015"/>
              </a:tblGrid>
              <a:tr h="53059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Решение № 299 в редакции от: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Отчет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Отклонение от Решения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№ 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299 в редакции от: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3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01.12.2016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26.12.2017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01.12.2016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26.12.2017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008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5=4-2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6=4-3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7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Доходы, всего 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108 538,9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128 248,3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131 619,5 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+23 080,6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+3371,2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025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Налоговые и неналоговые доходы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95 438,3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98 857,6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102 387,0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+6 948,7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+3 529,4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707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13 100,6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29 390,7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29 232,5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+16 131,9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19100" algn="l"/>
                          <a:tab pos="638175" algn="l"/>
                        </a:tabLs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-158,2</a:t>
                      </a:r>
                    </a:p>
                  </a:txBody>
                  <a:tcPr marL="66805" marR="668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Объект 2"/>
          <p:cNvSpPr txBox="1">
            <a:spLocks/>
          </p:cNvSpPr>
          <p:nvPr/>
        </p:nvSpPr>
        <p:spPr bwMode="auto">
          <a:xfrm>
            <a:off x="357158" y="1571612"/>
            <a:ext cx="828680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ru-RU" sz="1400" dirty="0" smtClean="0"/>
              <a:t>	</a:t>
            </a:r>
            <a:r>
              <a:rPr lang="ru-RU" sz="1600" b="1" i="1" dirty="0" smtClean="0">
                <a:solidFill>
                  <a:srgbClr val="7030A0"/>
                </a:solidFill>
              </a:rPr>
              <a:t>Решением Совета Новокубанского городского поселения Новокубанского района от 02 декабря 2016 года  №  299 «О бюджете Новокубанского городского поселения Новокубанского района на 2017 год»  </a:t>
            </a:r>
            <a:r>
              <a:rPr lang="ru-RU" sz="1600" dirty="0" smtClean="0"/>
              <a:t>общий объем доходов бюджета поселения утвержден в сумме </a:t>
            </a:r>
            <a:r>
              <a:rPr lang="ru-RU" sz="1600" b="1" i="1" dirty="0" smtClean="0">
                <a:solidFill>
                  <a:srgbClr val="7030A0"/>
                </a:solidFill>
              </a:rPr>
              <a:t>108</a:t>
            </a:r>
            <a:r>
              <a:rPr lang="ru-RU" sz="1600" dirty="0" smtClean="0"/>
              <a:t> </a:t>
            </a:r>
            <a:r>
              <a:rPr lang="ru-RU" sz="1600" b="1" i="1" dirty="0" smtClean="0">
                <a:solidFill>
                  <a:srgbClr val="7030A0"/>
                </a:solidFill>
              </a:rPr>
              <a:t>538,9 тыс.рублей</a:t>
            </a:r>
            <a:r>
              <a:rPr lang="ru-RU" sz="1600" dirty="0" smtClean="0"/>
              <a:t>, в том числе безвозмездные поступления </a:t>
            </a:r>
            <a:r>
              <a:rPr lang="ru-RU" sz="1600" b="1" i="1" dirty="0" smtClean="0">
                <a:solidFill>
                  <a:srgbClr val="7030A0"/>
                </a:solidFill>
              </a:rPr>
              <a:t>13 100,6 тыс.рублей</a:t>
            </a:r>
            <a:r>
              <a:rPr lang="ru-RU" sz="1600" dirty="0" smtClean="0"/>
              <a:t>. </a:t>
            </a:r>
            <a:r>
              <a:rPr lang="ru-RU" sz="1200" dirty="0" smtClean="0"/>
              <a:t>      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 marL="88900">
              <a:defRPr/>
            </a:pPr>
            <a:endParaRPr lang="ru-RU" sz="1100" dirty="0">
              <a:latin typeface="+mn-lt"/>
            </a:endParaRPr>
          </a:p>
          <a:p>
            <a:pPr algn="just">
              <a:defRPr/>
            </a:pPr>
            <a:r>
              <a:rPr lang="ru-RU" sz="1100" dirty="0"/>
              <a:t>          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428728" y="285728"/>
            <a:ext cx="7215238" cy="646331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доходов бюджета Новокубанского городского поселения Новокубанского района на 2017 год (тыс. рублей/%)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357158" y="1643050"/>
          <a:ext cx="8215370" cy="471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714744" y="3571876"/>
            <a:ext cx="1714512" cy="738664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131 619,5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12" name="Picture 16" descr="313609_b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герб новокубанск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033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6"/>
          <p:cNvSpPr txBox="1">
            <a:spLocks noChangeArrowheads="1"/>
          </p:cNvSpPr>
          <p:nvPr/>
        </p:nvSpPr>
        <p:spPr bwMode="auto">
          <a:xfrm>
            <a:off x="1258887" y="0"/>
            <a:ext cx="788511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Структура доходов </a:t>
            </a:r>
            <a:b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бюджета Новокубанского городского поселения Новокубанского района</a:t>
            </a:r>
          </a:p>
        </p:txBody>
      </p:sp>
      <p:sp>
        <p:nvSpPr>
          <p:cNvPr id="12336" name="Text Box 22"/>
          <p:cNvSpPr txBox="1">
            <a:spLocks noChangeArrowheads="1"/>
          </p:cNvSpPr>
          <p:nvPr/>
        </p:nvSpPr>
        <p:spPr bwMode="auto">
          <a:xfrm>
            <a:off x="7786710" y="1571612"/>
            <a:ext cx="1174750" cy="30797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dirty="0"/>
              <a:t>тыс. рублей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42844" y="1857364"/>
          <a:ext cx="8858312" cy="3723679"/>
        </p:xfrm>
        <a:graphic>
          <a:graphicData uri="http://schemas.openxmlformats.org/drawingml/2006/table">
            <a:tbl>
              <a:tblPr/>
              <a:tblGrid>
                <a:gridCol w="2286016"/>
                <a:gridCol w="1357322"/>
                <a:gridCol w="1376555"/>
                <a:gridCol w="1052337"/>
                <a:gridCol w="1417769"/>
                <a:gridCol w="1368313"/>
              </a:tblGrid>
              <a:tr h="18034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2016 год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Утвержденные бюджетные назначения 2017 год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2017 год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% исполнения к годовому бюджетному назначению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/ 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2016   %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947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6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Доходы, всего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108 948,2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128 248,3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131 619,5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102,6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120,8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80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Налоговые и неналоговые доходы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97 982,6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98 857,6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102 387,0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103,5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104,5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60688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</a:p>
                  </a:txBody>
                  <a:tcPr marL="67629" marR="676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Times New Roman"/>
                          <a:ea typeface="Times New Roman"/>
                          <a:cs typeface="Times New Roman"/>
                        </a:rPr>
                        <a:t>10 965,7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Times New Roman"/>
                          <a:ea typeface="Times New Roman"/>
                          <a:cs typeface="Times New Roman"/>
                        </a:rPr>
                        <a:t>29 390,7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Times New Roman"/>
                          <a:ea typeface="Times New Roman"/>
                          <a:cs typeface="Times New Roman"/>
                        </a:rPr>
                        <a:t>29 232,5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latin typeface="Times New Roman"/>
                          <a:ea typeface="Times New Roman"/>
                          <a:cs typeface="Times New Roman"/>
                        </a:rPr>
                        <a:t>99,4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/>
                          <a:ea typeface="Times New Roman"/>
                          <a:cs typeface="Times New Roman"/>
                        </a:rPr>
                        <a:t>266,6</a:t>
                      </a:r>
                    </a:p>
                  </a:txBody>
                  <a:tcPr marL="67629" marR="676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0" descr="313609_b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Скругленный прямоугольник 22"/>
          <p:cNvSpPr/>
          <p:nvPr/>
        </p:nvSpPr>
        <p:spPr>
          <a:xfrm>
            <a:off x="1285852" y="214290"/>
            <a:ext cx="7715304" cy="92867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sz="2200" b="1" dirty="0" smtClean="0">
                <a:solidFill>
                  <a:schemeClr val="bg2">
                    <a:lumMod val="25000"/>
                  </a:schemeClr>
                </a:solidFill>
              </a:rPr>
              <a:t>Бюджет по налоговым и неналоговым доходам за 2017 год</a:t>
            </a:r>
          </a:p>
        </p:txBody>
      </p:sp>
      <p:graphicFrame>
        <p:nvGraphicFramePr>
          <p:cNvPr id="11" name="Диаграмма 26"/>
          <p:cNvGraphicFramePr>
            <a:graphicFrameLocks/>
          </p:cNvGraphicFramePr>
          <p:nvPr/>
        </p:nvGraphicFramePr>
        <p:xfrm>
          <a:off x="2643174" y="857232"/>
          <a:ext cx="6929451" cy="6643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60" name="Text Box 22"/>
          <p:cNvSpPr txBox="1">
            <a:spLocks noChangeArrowheads="1"/>
          </p:cNvSpPr>
          <p:nvPr/>
        </p:nvSpPr>
        <p:spPr bwMode="auto">
          <a:xfrm>
            <a:off x="5000628" y="1214422"/>
            <a:ext cx="1116012" cy="27622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200" dirty="0">
                <a:latin typeface="Constantia" pitchFamily="18" charset="0"/>
              </a:rPr>
              <a:t>(тыс. рублей)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14281" y="1500174"/>
          <a:ext cx="5643602" cy="5231160"/>
        </p:xfrm>
        <a:graphic>
          <a:graphicData uri="http://schemas.openxmlformats.org/drawingml/2006/table">
            <a:tbl>
              <a:tblPr/>
              <a:tblGrid>
                <a:gridCol w="2175139"/>
                <a:gridCol w="832197"/>
                <a:gridCol w="748273"/>
                <a:gridCol w="748273"/>
                <a:gridCol w="569860"/>
                <a:gridCol w="569860"/>
              </a:tblGrid>
              <a:tr h="10573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Наименование доходов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Исполнение 2016 год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Утвержденные бюджетные назначения 2017 год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Исполнение 2017 год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% исполнения к годовому бюджетному назначению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Исполнение 2017 / к 2016   %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141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27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Налог на доходы физических лиц 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39877,5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41 900,0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42 619,5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101,7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106,9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05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Акцизы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13302,3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11 258,3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11 342,9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100,7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85,3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90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Единый сельскохозяйственный налог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3748,9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3 391,0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3 381,1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99,7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90,2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11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Налог на имущество физических лиц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6035,2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6 600,0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6 644,5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100,6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110,1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6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Земельный налог 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25996,2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27 442,3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28 787,4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104,9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110,7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11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Арендная плата за земли до разграничения 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6617,5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6 348,0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7 577,6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119,4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114,5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Арендная плата за земли поселений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166,9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450,0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482,9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107,3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289,3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11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Доходы от сдачи в аренду имущества 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60,2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70,0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75,8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108,3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125,9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Доходы от перечисления части прибыли </a:t>
                      </a:r>
                      <a:r>
                        <a:rPr lang="ru-RU" sz="1000" dirty="0" err="1">
                          <a:latin typeface="+mn-lt"/>
                          <a:ea typeface="Times New Roman"/>
                          <a:cs typeface="Times New Roman"/>
                        </a:rPr>
                        <a:t>МУПов</a:t>
                      </a:r>
                      <a:endParaRPr lang="ru-RU" sz="1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334,9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11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Прочие поступления от использования имущества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202,6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90,0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91,9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102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45,3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Прочие доходы от оказания платных услуг и компенсации затрат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120,9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151,0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151,2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100,1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125,1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259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Доходы от продажи земли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1218,6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1057,0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1093,9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103,5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89,7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1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Штрафы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300,8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128,1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128,1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+mn-lt"/>
                          <a:ea typeface="Times New Roman"/>
                          <a:cs typeface="Times New Roman"/>
                        </a:rPr>
                        <a:t>42,6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05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Прочие неналоговые доходы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+mn-lt"/>
                          <a:ea typeface="Times New Roman"/>
                          <a:cs typeface="Times New Roman"/>
                        </a:rPr>
                        <a:t>10,1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4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Всего налоговых и неналоговых  доходов</a:t>
                      </a:r>
                    </a:p>
                  </a:txBody>
                  <a:tcPr marL="39649" marR="3964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97 982,5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98 857,6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102 387,0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103,6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+mn-lt"/>
                          <a:ea typeface="Times New Roman"/>
                          <a:cs typeface="Times New Roman"/>
                        </a:rPr>
                        <a:t>103,4</a:t>
                      </a:r>
                    </a:p>
                  </a:txBody>
                  <a:tcPr marL="39649" marR="39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Прямоугольник 5"/>
          <p:cNvSpPr>
            <a:spLocks noChangeArrowheads="1"/>
          </p:cNvSpPr>
          <p:nvPr/>
        </p:nvSpPr>
        <p:spPr bwMode="auto">
          <a:xfrm>
            <a:off x="642910" y="142852"/>
            <a:ext cx="82692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tx2"/>
                </a:solidFill>
                <a:latin typeface="Times New Roman" pitchFamily="18" charset="0"/>
              </a:rPr>
              <a:t>Структура налоговых и неналоговых доходов местного бюджета </a:t>
            </a:r>
          </a:p>
        </p:txBody>
      </p:sp>
      <p:sp>
        <p:nvSpPr>
          <p:cNvPr id="16388" name="Прямоугольник 6"/>
          <p:cNvSpPr>
            <a:spLocks noChangeArrowheads="1"/>
          </p:cNvSpPr>
          <p:nvPr/>
        </p:nvSpPr>
        <p:spPr bwMode="auto">
          <a:xfrm>
            <a:off x="6831013" y="3186113"/>
            <a:ext cx="2233612" cy="649287"/>
          </a:xfrm>
          <a:prstGeom prst="rect">
            <a:avLst/>
          </a:prstGeom>
          <a:solidFill>
            <a:srgbClr val="FFFF00">
              <a:alpha val="59000"/>
            </a:srgbClr>
          </a:solidFill>
          <a:ln w="9525">
            <a:solidFill>
              <a:srgbClr val="33334D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rgbClr val="000000"/>
                </a:solidFill>
                <a:latin typeface="Arial" charset="0"/>
              </a:rPr>
              <a:t>Единый сельскохозяйственный</a:t>
            </a:r>
            <a:br>
              <a:rPr lang="ru-RU" sz="1200" b="1" dirty="0">
                <a:solidFill>
                  <a:srgbClr val="000000"/>
                </a:solidFill>
                <a:latin typeface="Arial" charset="0"/>
              </a:rPr>
            </a:br>
            <a:r>
              <a:rPr lang="ru-RU" sz="1200" b="1" dirty="0">
                <a:solidFill>
                  <a:srgbClr val="000000"/>
                </a:solidFill>
                <a:latin typeface="Arial" charset="0"/>
              </a:rPr>
              <a:t> налог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183438" y="5273675"/>
            <a:ext cx="1277937" cy="376238"/>
          </a:xfrm>
          <a:prstGeom prst="rect">
            <a:avLst/>
          </a:prstGeom>
          <a:solidFill>
            <a:schemeClr val="accent1">
              <a:lumMod val="75000"/>
              <a:alpha val="67000"/>
            </a:schemeClr>
          </a:solidFill>
          <a:ln w="9525">
            <a:solidFill>
              <a:srgbClr val="33334D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kern="0" dirty="0">
                <a:solidFill>
                  <a:srgbClr val="330033">
                    <a:lumMod val="50000"/>
                  </a:srgbClr>
                </a:solidFill>
                <a:cs typeface="Arial" panose="020B0604020202020204" pitchFamily="34" charset="0"/>
              </a:rPr>
              <a:t>НДФЛ</a:t>
            </a:r>
          </a:p>
        </p:txBody>
      </p:sp>
      <p:sp>
        <p:nvSpPr>
          <p:cNvPr id="1031" name="Выноска 2 (без границы) 16"/>
          <p:cNvSpPr>
            <a:spLocks/>
          </p:cNvSpPr>
          <p:nvPr/>
        </p:nvSpPr>
        <p:spPr bwMode="auto">
          <a:xfrm>
            <a:off x="428596" y="3143248"/>
            <a:ext cx="2173287" cy="500066"/>
          </a:xfrm>
          <a:prstGeom prst="callout2">
            <a:avLst>
              <a:gd name="adj1" fmla="val 43587"/>
              <a:gd name="adj2" fmla="val 102788"/>
              <a:gd name="adj3" fmla="val 53267"/>
              <a:gd name="adj4" fmla="val 124684"/>
              <a:gd name="adj5" fmla="val 88772"/>
              <a:gd name="adj6" fmla="val 138195"/>
            </a:avLst>
          </a:prstGeom>
          <a:noFill/>
          <a:ln w="19050" algn="ctr">
            <a:solidFill>
              <a:srgbClr val="777777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300" b="1" i="1" dirty="0" smtClean="0">
                <a:cs typeface="Arial" pitchFamily="34" charset="0"/>
              </a:rPr>
              <a:t>9 611,6 (9,4%)</a:t>
            </a:r>
            <a:endParaRPr lang="ru-RU" altLang="ru-RU" sz="1100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6391" name="TextBox 22528"/>
          <p:cNvSpPr txBox="1">
            <a:spLocks noChangeArrowheads="1"/>
          </p:cNvSpPr>
          <p:nvPr/>
        </p:nvSpPr>
        <p:spPr bwMode="auto">
          <a:xfrm>
            <a:off x="500034" y="2857496"/>
            <a:ext cx="2052637" cy="284163"/>
          </a:xfrm>
          <a:prstGeom prst="rect">
            <a:avLst/>
          </a:prstGeom>
          <a:solidFill>
            <a:srgbClr val="FF6699"/>
          </a:solidFill>
          <a:ln w="9525">
            <a:solidFill>
              <a:srgbClr val="33334D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200" b="1" dirty="0">
                <a:solidFill>
                  <a:srgbClr val="190019"/>
                </a:solidFill>
                <a:latin typeface="Arial" charset="0"/>
                <a:cs typeface="Arial" charset="0"/>
              </a:rPr>
              <a:t>Неналоговые доходы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928662" y="5357826"/>
            <a:ext cx="1766887" cy="406400"/>
          </a:xfrm>
          <a:prstGeom prst="rect">
            <a:avLst/>
          </a:prstGeom>
          <a:solidFill>
            <a:srgbClr val="006699"/>
          </a:solidFill>
          <a:ln w="9525">
            <a:solidFill>
              <a:srgbClr val="33334D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kern="0" dirty="0">
                <a:solidFill>
                  <a:srgbClr val="000000"/>
                </a:solidFill>
                <a:cs typeface="Arial" panose="020B0604020202020204" pitchFamily="34" charset="0"/>
              </a:rPr>
              <a:t>Земельный налог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kern="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34" name="Выноска 2 (без границы) 20"/>
          <p:cNvSpPr>
            <a:spLocks/>
          </p:cNvSpPr>
          <p:nvPr/>
        </p:nvSpPr>
        <p:spPr bwMode="auto">
          <a:xfrm>
            <a:off x="928662" y="5643578"/>
            <a:ext cx="2278062" cy="714395"/>
          </a:xfrm>
          <a:prstGeom prst="callout2">
            <a:avLst>
              <a:gd name="adj1" fmla="val 37685"/>
              <a:gd name="adj2" fmla="val 102435"/>
              <a:gd name="adj3" fmla="val -11213"/>
              <a:gd name="adj4" fmla="val 114722"/>
              <a:gd name="adj5" fmla="val -76894"/>
              <a:gd name="adj6" fmla="val 111199"/>
            </a:avLst>
          </a:prstGeom>
          <a:noFill/>
          <a:ln w="19050" algn="ctr">
            <a:solidFill>
              <a:srgbClr val="777777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altLang="ru-RU" sz="1100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endParaRPr lang="ru-RU" altLang="ru-RU" sz="1100" b="1" i="1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ru-RU" altLang="ru-RU" sz="1300" b="1" i="1" dirty="0" smtClean="0">
                <a:cs typeface="Arial" pitchFamily="34" charset="0"/>
              </a:rPr>
              <a:t>28 787,4 (28,1%)</a:t>
            </a:r>
          </a:p>
          <a:p>
            <a:pPr algn="ctr"/>
            <a:endParaRPr lang="ru-RU" altLang="ru-RU" sz="1100" b="1" i="1" dirty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endParaRPr lang="ru-RU" altLang="ru-RU" sz="11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35" name="Выноска 2 (без границы) 23"/>
          <p:cNvSpPr>
            <a:spLocks/>
          </p:cNvSpPr>
          <p:nvPr/>
        </p:nvSpPr>
        <p:spPr bwMode="auto">
          <a:xfrm>
            <a:off x="6985000" y="3867151"/>
            <a:ext cx="2159000" cy="561982"/>
          </a:xfrm>
          <a:prstGeom prst="callout2">
            <a:avLst>
              <a:gd name="adj1" fmla="val -104572"/>
              <a:gd name="adj2" fmla="val -106265"/>
              <a:gd name="adj3" fmla="val -167958"/>
              <a:gd name="adj4" fmla="val -47272"/>
              <a:gd name="adj5" fmla="val 30074"/>
              <a:gd name="adj6" fmla="val 2755"/>
            </a:avLst>
          </a:prstGeom>
          <a:noFill/>
          <a:ln w="19050" algn="ctr">
            <a:solidFill>
              <a:srgbClr val="777777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100" dirty="0">
                <a:solidFill>
                  <a:srgbClr val="000000"/>
                </a:solidFill>
                <a:cs typeface="Arial" pitchFamily="34" charset="0"/>
              </a:rPr>
              <a:t> </a:t>
            </a:r>
          </a:p>
          <a:p>
            <a:pPr algn="ctr"/>
            <a:endParaRPr lang="ru-RU" altLang="ru-RU" sz="1100" b="1" i="1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ru-RU" altLang="ru-RU" sz="1300" b="1" i="1" dirty="0" smtClean="0">
                <a:cs typeface="Arial" pitchFamily="34" charset="0"/>
              </a:rPr>
              <a:t>3 381,1  (3,3%)</a:t>
            </a:r>
          </a:p>
          <a:p>
            <a:pPr algn="ctr"/>
            <a:endParaRPr lang="ru-RU" altLang="ru-RU" sz="1100" b="1" i="1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endParaRPr lang="ru-RU" altLang="ru-RU" sz="1100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36" name="Выноска 2 (без границы) 24"/>
          <p:cNvSpPr>
            <a:spLocks/>
          </p:cNvSpPr>
          <p:nvPr/>
        </p:nvSpPr>
        <p:spPr bwMode="auto">
          <a:xfrm>
            <a:off x="6643702" y="2143116"/>
            <a:ext cx="2143108" cy="703258"/>
          </a:xfrm>
          <a:prstGeom prst="callout2">
            <a:avLst>
              <a:gd name="adj1" fmla="val 42374"/>
              <a:gd name="adj2" fmla="val -1834"/>
              <a:gd name="adj3" fmla="val 58884"/>
              <a:gd name="adj4" fmla="val -103208"/>
              <a:gd name="adj5" fmla="val 144858"/>
              <a:gd name="adj6" fmla="val -115719"/>
            </a:avLst>
          </a:prstGeom>
          <a:noFill/>
          <a:ln w="19050" algn="ctr">
            <a:solidFill>
              <a:srgbClr val="777777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ru-RU" altLang="ru-RU" sz="1100" b="1" i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r>
              <a:rPr lang="ru-RU" altLang="ru-RU" sz="1300" b="1" i="1" dirty="0" smtClean="0">
                <a:cs typeface="Arial" pitchFamily="34" charset="0"/>
              </a:rPr>
              <a:t>6 644,5  (6,5%)</a:t>
            </a:r>
            <a:endParaRPr lang="ru-RU" altLang="ru-RU" sz="1300" b="1" i="1" dirty="0">
              <a:cs typeface="Arial" pitchFamily="34" charset="0"/>
            </a:endParaRPr>
          </a:p>
        </p:txBody>
      </p:sp>
      <p:sp>
        <p:nvSpPr>
          <p:cNvPr id="1037" name="Text Box 22"/>
          <p:cNvSpPr txBox="1">
            <a:spLocks noChangeArrowheads="1"/>
          </p:cNvSpPr>
          <p:nvPr/>
        </p:nvSpPr>
        <p:spPr bwMode="auto">
          <a:xfrm>
            <a:off x="3857620" y="1500174"/>
            <a:ext cx="1494320" cy="400110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2000" b="1" u="sng" dirty="0" smtClean="0"/>
              <a:t>2017 </a:t>
            </a:r>
            <a:r>
              <a:rPr lang="ru-RU" altLang="ru-RU" sz="2000" b="1" u="sng" dirty="0"/>
              <a:t>год</a:t>
            </a:r>
          </a:p>
        </p:txBody>
      </p:sp>
      <p:sp>
        <p:nvSpPr>
          <p:cNvPr id="16399" name="TextBox 2"/>
          <p:cNvSpPr txBox="1">
            <a:spLocks noChangeArrowheads="1"/>
          </p:cNvSpPr>
          <p:nvPr/>
        </p:nvSpPr>
        <p:spPr bwMode="auto">
          <a:xfrm>
            <a:off x="6348413" y="1716088"/>
            <a:ext cx="2246312" cy="476250"/>
          </a:xfrm>
          <a:prstGeom prst="rect">
            <a:avLst/>
          </a:prstGeom>
          <a:solidFill>
            <a:srgbClr val="70D28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200" b="1" dirty="0">
                <a:solidFill>
                  <a:srgbClr val="330033"/>
                </a:solidFill>
                <a:latin typeface="Arial" charset="0"/>
              </a:rPr>
              <a:t>Налог на имущество </a:t>
            </a:r>
            <a:br>
              <a:rPr lang="ru-RU" altLang="ru-RU" sz="1200" b="1" dirty="0">
                <a:solidFill>
                  <a:srgbClr val="330033"/>
                </a:solidFill>
                <a:latin typeface="Arial" charset="0"/>
              </a:rPr>
            </a:br>
            <a:r>
              <a:rPr lang="ru-RU" altLang="ru-RU" sz="1200" b="1" dirty="0">
                <a:solidFill>
                  <a:srgbClr val="330033"/>
                </a:solidFill>
                <a:latin typeface="Arial" charset="0"/>
              </a:rPr>
              <a:t>физических лиц</a:t>
            </a:r>
          </a:p>
        </p:txBody>
      </p:sp>
      <p:sp>
        <p:nvSpPr>
          <p:cNvPr id="1041" name="Выноска 2 (без границы) 24"/>
          <p:cNvSpPr>
            <a:spLocks/>
          </p:cNvSpPr>
          <p:nvPr/>
        </p:nvSpPr>
        <p:spPr bwMode="auto">
          <a:xfrm>
            <a:off x="6637338" y="5649913"/>
            <a:ext cx="2216150" cy="773112"/>
          </a:xfrm>
          <a:prstGeom prst="callout2">
            <a:avLst>
              <a:gd name="adj1" fmla="val 51940"/>
              <a:gd name="adj2" fmla="val -1102"/>
              <a:gd name="adj3" fmla="val 6310"/>
              <a:gd name="adj4" fmla="val -34935"/>
              <a:gd name="adj5" fmla="val -81301"/>
              <a:gd name="adj6" fmla="val -49625"/>
            </a:avLst>
          </a:prstGeom>
          <a:noFill/>
          <a:ln w="19050" algn="ctr">
            <a:solidFill>
              <a:srgbClr val="777777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altLang="ru-RU" sz="1300" b="1" i="1" dirty="0" smtClean="0">
                <a:cs typeface="Arial" pitchFamily="34" charset="0"/>
              </a:rPr>
              <a:t>42 619,5   (41,6%)</a:t>
            </a:r>
          </a:p>
          <a:p>
            <a:pPr algn="ctr"/>
            <a:endParaRPr lang="ru-RU" altLang="ru-RU" sz="1100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6401" name="TextBox 2"/>
          <p:cNvSpPr txBox="1">
            <a:spLocks noChangeArrowheads="1"/>
          </p:cNvSpPr>
          <p:nvPr/>
        </p:nvSpPr>
        <p:spPr bwMode="auto">
          <a:xfrm>
            <a:off x="285720" y="3857628"/>
            <a:ext cx="1828800" cy="476250"/>
          </a:xfrm>
          <a:prstGeom prst="rect">
            <a:avLst/>
          </a:prstGeom>
          <a:solidFill>
            <a:srgbClr val="9D9B4D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200" b="1" dirty="0">
                <a:solidFill>
                  <a:srgbClr val="330033"/>
                </a:solidFill>
                <a:latin typeface="Arial" charset="0"/>
              </a:rPr>
              <a:t>Доходы от уплаты акцизов</a:t>
            </a:r>
          </a:p>
        </p:txBody>
      </p:sp>
      <p:sp>
        <p:nvSpPr>
          <p:cNvPr id="1043" name="Выноска 2 (без границы) 16"/>
          <p:cNvSpPr>
            <a:spLocks/>
          </p:cNvSpPr>
          <p:nvPr/>
        </p:nvSpPr>
        <p:spPr bwMode="auto">
          <a:xfrm>
            <a:off x="-142908" y="4286256"/>
            <a:ext cx="2428906" cy="642941"/>
          </a:xfrm>
          <a:prstGeom prst="callout2">
            <a:avLst>
              <a:gd name="adj1" fmla="val 40542"/>
              <a:gd name="adj2" fmla="val 95352"/>
              <a:gd name="adj3" fmla="val -4412"/>
              <a:gd name="adj4" fmla="val 104255"/>
              <a:gd name="adj5" fmla="val -76913"/>
              <a:gd name="adj6" fmla="val 123230"/>
            </a:avLst>
          </a:prstGeom>
          <a:noFill/>
          <a:ln w="19050" algn="ctr">
            <a:solidFill>
              <a:srgbClr val="777777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altLang="ru-RU" sz="1100" b="1" i="1" dirty="0" smtClean="0">
              <a:solidFill>
                <a:srgbClr val="000000"/>
              </a:solidFill>
              <a:cs typeface="Arial" pitchFamily="34" charset="0"/>
            </a:endParaRPr>
          </a:p>
          <a:p>
            <a:pPr algn="ctr"/>
            <a:r>
              <a:rPr lang="ru-RU" altLang="ru-RU" sz="1300" b="1" i="1" dirty="0" smtClean="0">
                <a:cs typeface="Arial" pitchFamily="34" charset="0"/>
              </a:rPr>
              <a:t>11 342,9   (11,1%)</a:t>
            </a:r>
          </a:p>
          <a:p>
            <a:pPr algn="ctr"/>
            <a:r>
              <a:rPr lang="ru-RU" altLang="ru-RU" sz="1100" b="1" i="1" dirty="0" smtClean="0">
                <a:solidFill>
                  <a:srgbClr val="000000"/>
                </a:solidFill>
                <a:cs typeface="Arial" pitchFamily="34" charset="0"/>
              </a:rPr>
              <a:t> </a:t>
            </a:r>
            <a:endParaRPr lang="ru-RU" altLang="ru-RU" sz="1100" b="1" i="1" dirty="0">
              <a:solidFill>
                <a:srgbClr val="000000"/>
              </a:solidFill>
              <a:cs typeface="Arial" pitchFamily="34" charset="0"/>
            </a:endParaRPr>
          </a:p>
        </p:txBody>
      </p:sp>
      <p:graphicFrame>
        <p:nvGraphicFramePr>
          <p:cNvPr id="1026" name="Диаграмма 2"/>
          <p:cNvGraphicFramePr>
            <a:graphicFrameLocks/>
          </p:cNvGraphicFramePr>
          <p:nvPr/>
        </p:nvGraphicFramePr>
        <p:xfrm>
          <a:off x="2540000" y="2700338"/>
          <a:ext cx="4484688" cy="3221037"/>
        </p:xfrm>
        <a:graphic>
          <a:graphicData uri="http://schemas.openxmlformats.org/presentationml/2006/ole">
            <p:oleObj spid="_x0000_s350210" name="Worksheet" r:id="rId4" imgW="4480948" imgH="3218967" progId="Excel.Sheet.8">
              <p:embed/>
            </p:oleObj>
          </a:graphicData>
        </a:graphic>
      </p:graphicFrame>
      <p:pic>
        <p:nvPicPr>
          <p:cNvPr id="1044" name="Picture 20" descr="313609_b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Прямая соединительная линия 20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4071934" y="6215082"/>
            <a:ext cx="1619354" cy="369332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u="sng" dirty="0" smtClean="0"/>
              <a:t>тыс. рублей</a:t>
            </a:r>
            <a:endParaRPr lang="ru-RU" altLang="ru-RU" u="sng" dirty="0"/>
          </a:p>
        </p:txBody>
      </p:sp>
      <p:sp>
        <p:nvSpPr>
          <p:cNvPr id="23" name="Прямоугольник 2"/>
          <p:cNvSpPr>
            <a:spLocks noChangeArrowheads="1"/>
          </p:cNvSpPr>
          <p:nvPr/>
        </p:nvSpPr>
        <p:spPr bwMode="auto">
          <a:xfrm>
            <a:off x="214282" y="1533525"/>
            <a:ext cx="306073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1400" b="1" u="sng" dirty="0"/>
              <a:t>Налоговые и неналоговые</a:t>
            </a:r>
          </a:p>
          <a:p>
            <a:pPr algn="ctr"/>
            <a:r>
              <a:rPr lang="ru-RU" altLang="ru-RU" sz="1400" b="1" u="sng" dirty="0"/>
              <a:t> доходы (всего</a:t>
            </a:r>
            <a:r>
              <a:rPr lang="ru-RU" altLang="ru-RU" sz="1400" b="1" u="sng" dirty="0" smtClean="0"/>
              <a:t>):</a:t>
            </a:r>
          </a:p>
          <a:p>
            <a:pPr algn="ctr"/>
            <a:endParaRPr lang="ru-RU" altLang="ru-RU" sz="1200" b="1" dirty="0" smtClean="0"/>
          </a:p>
          <a:p>
            <a:pPr algn="ctr"/>
            <a:r>
              <a:rPr lang="ru-RU" altLang="ru-RU" sz="1200" b="1" dirty="0" smtClean="0"/>
              <a:t>102 387,0 (факт)</a:t>
            </a:r>
            <a:endParaRPr lang="ru-RU" altLang="ru-RU" sz="1200" dirty="0">
              <a:solidFill>
                <a:srgbClr val="000000"/>
              </a:solidFill>
            </a:endParaRPr>
          </a:p>
          <a:p>
            <a:r>
              <a:rPr lang="ru-RU" altLang="ru-RU" sz="1200" b="1" dirty="0">
                <a:solidFill>
                  <a:srgbClr val="000000"/>
                </a:solidFill>
              </a:rPr>
              <a:t>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4143373" y="1500174"/>
          <a:ext cx="5143536" cy="4002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0" y="1142984"/>
          <a:ext cx="5500688" cy="4895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авая фигурная скобка 7"/>
          <p:cNvSpPr>
            <a:spLocks/>
          </p:cNvSpPr>
          <p:nvPr/>
        </p:nvSpPr>
        <p:spPr bwMode="auto">
          <a:xfrm rot="5400000">
            <a:off x="2578874" y="4707746"/>
            <a:ext cx="287337" cy="2016125"/>
          </a:xfrm>
          <a:prstGeom prst="rightBrace">
            <a:avLst>
              <a:gd name="adj1" fmla="val 7309"/>
              <a:gd name="adj2" fmla="val 49389"/>
            </a:avLst>
          </a:prstGeom>
          <a:noFill/>
          <a:ln w="76200" algn="ctr">
            <a:solidFill>
              <a:srgbClr val="3792AA"/>
            </a:solidFill>
            <a:round/>
            <a:headEnd/>
            <a:tailEnd/>
          </a:ln>
          <a:effectLst>
            <a:outerShdw dist="101600" dir="2700000" algn="tl" rotWithShape="0">
              <a:srgbClr val="000000">
                <a:alpha val="34999"/>
              </a:srgbClr>
            </a:outerShdw>
          </a:effectLst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pic>
        <p:nvPicPr>
          <p:cNvPr id="3077" name="Picture 20" descr="313609_b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1285852" y="142852"/>
            <a:ext cx="7572396" cy="6480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chemeClr val="bg2">
                    <a:lumMod val="25000"/>
                  </a:schemeClr>
                </a:solidFill>
              </a:rPr>
              <a:t>Объем и структура доходов бюджета Новокубанского городского поселения Новокубанский район</a:t>
            </a: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57158" y="1428736"/>
            <a:ext cx="8153400" cy="9001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082" name="Rectangle 8"/>
          <p:cNvSpPr>
            <a:spLocks/>
          </p:cNvSpPr>
          <p:nvPr/>
        </p:nvSpPr>
        <p:spPr bwMode="auto">
          <a:xfrm>
            <a:off x="1000100" y="1571612"/>
            <a:ext cx="277177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Constantia" pitchFamily="18" charset="0"/>
              </a:rPr>
              <a:t>Налоговые доходы </a:t>
            </a:r>
          </a:p>
        </p:txBody>
      </p:sp>
      <p:sp>
        <p:nvSpPr>
          <p:cNvPr id="3083" name="Rectangle 10"/>
          <p:cNvSpPr>
            <a:spLocks/>
          </p:cNvSpPr>
          <p:nvPr/>
        </p:nvSpPr>
        <p:spPr bwMode="auto">
          <a:xfrm>
            <a:off x="6215074" y="1142984"/>
            <a:ext cx="19446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Constantia" pitchFamily="18" charset="0"/>
              </a:rPr>
              <a:t>Неналоговые доходы </a:t>
            </a:r>
          </a:p>
        </p:txBody>
      </p:sp>
      <p:sp>
        <p:nvSpPr>
          <p:cNvPr id="3084" name="Rectangle 12"/>
          <p:cNvSpPr>
            <a:spLocks/>
          </p:cNvSpPr>
          <p:nvPr/>
        </p:nvSpPr>
        <p:spPr bwMode="auto">
          <a:xfrm>
            <a:off x="1714480" y="5929330"/>
            <a:ext cx="2195513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 b="1" dirty="0" smtClean="0">
                <a:solidFill>
                  <a:srgbClr val="0000FF"/>
                </a:solidFill>
                <a:latin typeface="Constantia" pitchFamily="18" charset="0"/>
              </a:rPr>
              <a:t>92 775,4 тыс</a:t>
            </a:r>
            <a:r>
              <a:rPr lang="ru-RU" sz="1400" b="1" dirty="0">
                <a:solidFill>
                  <a:srgbClr val="0000FF"/>
                </a:solidFill>
                <a:latin typeface="Constantia" pitchFamily="18" charset="0"/>
              </a:rPr>
              <a:t>. рублей</a:t>
            </a:r>
            <a:r>
              <a:rPr lang="ru-RU" b="1" dirty="0">
                <a:solidFill>
                  <a:srgbClr val="0000FF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3085" name="Rectangle 13"/>
          <p:cNvSpPr>
            <a:spLocks/>
          </p:cNvSpPr>
          <p:nvPr/>
        </p:nvSpPr>
        <p:spPr bwMode="auto">
          <a:xfrm>
            <a:off x="6215074" y="5929330"/>
            <a:ext cx="230505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 b="1" dirty="0" smtClean="0">
                <a:solidFill>
                  <a:srgbClr val="0000FF"/>
                </a:solidFill>
                <a:latin typeface="Constantia" pitchFamily="18" charset="0"/>
              </a:rPr>
              <a:t>9 611,5 </a:t>
            </a:r>
            <a:r>
              <a:rPr lang="ru-RU" sz="1400" b="1" dirty="0">
                <a:solidFill>
                  <a:srgbClr val="0000FF"/>
                </a:solidFill>
                <a:latin typeface="Constantia" pitchFamily="18" charset="0"/>
              </a:rPr>
              <a:t>тыс. рублей</a:t>
            </a:r>
            <a:r>
              <a:rPr lang="ru-RU" b="1" dirty="0">
                <a:solidFill>
                  <a:srgbClr val="0000FF"/>
                </a:solidFill>
                <a:latin typeface="Constantia" pitchFamily="18" charset="0"/>
              </a:rPr>
              <a:t> </a:t>
            </a:r>
          </a:p>
        </p:txBody>
      </p:sp>
      <p:sp>
        <p:nvSpPr>
          <p:cNvPr id="18" name="Правая фигурная скобка 17"/>
          <p:cNvSpPr>
            <a:spLocks/>
          </p:cNvSpPr>
          <p:nvPr/>
        </p:nvSpPr>
        <p:spPr bwMode="auto">
          <a:xfrm rot="5400000">
            <a:off x="7150906" y="4707746"/>
            <a:ext cx="287337" cy="2016125"/>
          </a:xfrm>
          <a:prstGeom prst="rightBrace">
            <a:avLst>
              <a:gd name="adj1" fmla="val 7309"/>
              <a:gd name="adj2" fmla="val 49389"/>
            </a:avLst>
          </a:prstGeom>
          <a:noFill/>
          <a:ln w="76200" algn="ctr">
            <a:solidFill>
              <a:srgbClr val="3792AA"/>
            </a:solidFill>
            <a:round/>
            <a:headEnd/>
            <a:tailEnd/>
          </a:ln>
          <a:effectLst>
            <a:outerShdw dist="101600" dir="2700000" algn="tl" rotWithShape="0">
              <a:srgbClr val="000000">
                <a:alpha val="34999"/>
              </a:srgbClr>
            </a:outerShdw>
          </a:effectLst>
        </p:spPr>
        <p:txBody>
          <a:bodyPr rot="10800000" vert="eaVert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07950" indent="0">
              <a:buFont typeface="Wingdings 3" pitchFamily="18" charset="2"/>
              <a:buNone/>
            </a:pPr>
            <a:r>
              <a:rPr lang="ru-RU" smtClean="0"/>
              <a:t> </a:t>
            </a:r>
          </a:p>
        </p:txBody>
      </p:sp>
      <p:graphicFrame>
        <p:nvGraphicFramePr>
          <p:cNvPr id="4098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-571536" y="1714488"/>
          <a:ext cx="4611688" cy="2898775"/>
        </p:xfrm>
        <a:graphic>
          <a:graphicData uri="http://schemas.openxmlformats.org/presentationml/2006/ole">
            <p:oleObj spid="_x0000_s258050" name="Worksheet" r:id="rId3" imgW="5514992" imgH="3466986" progId="Excel.Sheet.8">
              <p:embed/>
            </p:oleObj>
          </a:graphicData>
        </a:graphic>
      </p:graphicFrame>
      <p:pic>
        <p:nvPicPr>
          <p:cNvPr id="4100" name="Picture 20" descr="313609_b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1142976" y="285728"/>
            <a:ext cx="7858148" cy="6480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0000FF"/>
                </a:solidFill>
              </a:rPr>
              <a:t>Объем и структура доходов бюджета Новокубанского городского поселения Новокубанский район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57158" y="1428736"/>
            <a:ext cx="8153400" cy="9001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106" name="Rectangle 12"/>
          <p:cNvSpPr>
            <a:spLocks/>
          </p:cNvSpPr>
          <p:nvPr/>
        </p:nvSpPr>
        <p:spPr bwMode="auto">
          <a:xfrm>
            <a:off x="3357554" y="1857364"/>
            <a:ext cx="5072063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400" dirty="0" smtClean="0"/>
              <a:t>          Налога на доходы физических лиц поступило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42 619,5 тыс. рублей</a:t>
            </a:r>
            <a:r>
              <a:rPr lang="ru-RU" sz="1400" dirty="0" smtClean="0"/>
              <a:t> или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101,7%</a:t>
            </a:r>
            <a:r>
              <a:rPr lang="ru-RU" sz="1400" b="1" dirty="0" smtClean="0"/>
              <a:t> </a:t>
            </a:r>
            <a:r>
              <a:rPr lang="ru-RU" sz="1400" dirty="0" smtClean="0"/>
              <a:t>годового бюджетного назначения. Темп роста к прошлому году составил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106,9 %</a:t>
            </a:r>
            <a:r>
              <a:rPr lang="ru-RU" sz="1400" b="1" dirty="0" smtClean="0"/>
              <a:t>.</a:t>
            </a:r>
            <a:r>
              <a:rPr lang="ru-RU" sz="1400" dirty="0" smtClean="0"/>
              <a:t> </a:t>
            </a:r>
            <a:endParaRPr lang="ru-RU" sz="1400" dirty="0"/>
          </a:p>
        </p:txBody>
      </p:sp>
      <p:sp>
        <p:nvSpPr>
          <p:cNvPr id="4107" name="Rectangle 8"/>
          <p:cNvSpPr>
            <a:spLocks/>
          </p:cNvSpPr>
          <p:nvPr/>
        </p:nvSpPr>
        <p:spPr bwMode="auto">
          <a:xfrm>
            <a:off x="1428728" y="1500174"/>
            <a:ext cx="609123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Constantia" pitchFamily="18" charset="0"/>
              </a:rPr>
              <a:t>Налог на  доходы  физических лиц</a:t>
            </a:r>
          </a:p>
        </p:txBody>
      </p:sp>
      <p:sp>
        <p:nvSpPr>
          <p:cNvPr id="4109" name="Text Box 22"/>
          <p:cNvSpPr txBox="1">
            <a:spLocks noChangeArrowheads="1"/>
          </p:cNvSpPr>
          <p:nvPr/>
        </p:nvSpPr>
        <p:spPr bwMode="auto">
          <a:xfrm>
            <a:off x="1071538" y="4572008"/>
            <a:ext cx="1065213" cy="33972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0000FF"/>
                </a:solidFill>
                <a:latin typeface="Constantia" pitchFamily="18" charset="0"/>
              </a:rPr>
              <a:t>тыс. руб.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8"/>
          <p:cNvSpPr>
            <a:spLocks/>
          </p:cNvSpPr>
          <p:nvPr/>
        </p:nvSpPr>
        <p:spPr bwMode="auto">
          <a:xfrm>
            <a:off x="2928926" y="3000372"/>
            <a:ext cx="609123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Constantia" pitchFamily="18" charset="0"/>
              </a:rPr>
              <a:t>Акцизы на нефтепродукты</a:t>
            </a:r>
          </a:p>
        </p:txBody>
      </p:sp>
      <p:graphicFrame>
        <p:nvGraphicFramePr>
          <p:cNvPr id="18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4714876" y="3429000"/>
          <a:ext cx="4600607" cy="3037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5929322" y="6429396"/>
            <a:ext cx="1065213" cy="33972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0000FF"/>
                </a:solidFill>
                <a:latin typeface="Constantia" pitchFamily="18" charset="0"/>
              </a:rPr>
              <a:t>тыс. руб.</a:t>
            </a:r>
          </a:p>
        </p:txBody>
      </p:sp>
      <p:sp>
        <p:nvSpPr>
          <p:cNvPr id="14" name="Rectangle 12"/>
          <p:cNvSpPr>
            <a:spLocks/>
          </p:cNvSpPr>
          <p:nvPr/>
        </p:nvSpPr>
        <p:spPr bwMode="auto">
          <a:xfrm>
            <a:off x="142844" y="5143512"/>
            <a:ext cx="5535612" cy="1123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ru-RU" sz="1600" dirty="0" smtClean="0"/>
              <a:t>Доходов от уплаты акцизов поступило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11 342,9 тыс. рублей</a:t>
            </a:r>
            <a:r>
              <a:rPr lang="ru-RU" sz="1600" dirty="0" smtClean="0"/>
              <a:t>,</a:t>
            </a:r>
            <a:r>
              <a:rPr lang="ru-RU" sz="1600" b="1" dirty="0" smtClean="0"/>
              <a:t> </a:t>
            </a:r>
            <a:r>
              <a:rPr lang="ru-RU" sz="1600" dirty="0" smtClean="0"/>
              <a:t>что составляет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100,7%</a:t>
            </a:r>
            <a:r>
              <a:rPr lang="ru-RU" sz="1600" dirty="0" smtClean="0"/>
              <a:t> к утвержденным бюджетным назначениям. Темп роста к прошлому году составил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85,3%</a:t>
            </a:r>
            <a:r>
              <a:rPr lang="ru-RU" sz="1600" dirty="0" smtClean="0"/>
              <a:t>.</a:t>
            </a:r>
            <a:endParaRPr lang="ru-RU" sz="1400" dirty="0" smtClean="0"/>
          </a:p>
          <a:p>
            <a:pPr algn="just"/>
            <a:r>
              <a:rPr lang="ru-RU" sz="1400" dirty="0" smtClean="0"/>
              <a:t>           </a:t>
            </a:r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07950" indent="0">
              <a:buFont typeface="Wingdings 3" pitchFamily="18" charset="2"/>
              <a:buNone/>
            </a:pPr>
            <a:r>
              <a:rPr lang="ru-RU" smtClean="0"/>
              <a:t> </a:t>
            </a:r>
          </a:p>
        </p:txBody>
      </p:sp>
      <p:pic>
        <p:nvPicPr>
          <p:cNvPr id="4100" name="Picture 20" descr="313609_b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1142976" y="285728"/>
            <a:ext cx="7858148" cy="6480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0000FF"/>
                </a:solidFill>
              </a:rPr>
              <a:t>Объем и структура доходов бюджета Новокубанского городского поселения Новокубанский район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57158" y="1428736"/>
            <a:ext cx="8153400" cy="9001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105" name="Rectangle 8"/>
          <p:cNvSpPr>
            <a:spLocks/>
          </p:cNvSpPr>
          <p:nvPr/>
        </p:nvSpPr>
        <p:spPr bwMode="auto">
          <a:xfrm>
            <a:off x="500034" y="1571612"/>
            <a:ext cx="609123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Constantia" pitchFamily="18" charset="0"/>
              </a:rPr>
              <a:t>Единый сельскохозяйственный налог</a:t>
            </a:r>
          </a:p>
        </p:txBody>
      </p:sp>
      <p:sp>
        <p:nvSpPr>
          <p:cNvPr id="4108" name="Rectangle 12"/>
          <p:cNvSpPr>
            <a:spLocks/>
          </p:cNvSpPr>
          <p:nvPr/>
        </p:nvSpPr>
        <p:spPr bwMode="auto">
          <a:xfrm>
            <a:off x="3857621" y="2071678"/>
            <a:ext cx="507209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ru-RU" sz="1400" dirty="0"/>
              <a:t> </a:t>
            </a:r>
            <a:r>
              <a:rPr lang="ru-RU" sz="1400" dirty="0" smtClean="0"/>
              <a:t>      Поступления единого сельскохозяйственного налога за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2017 год </a:t>
            </a:r>
            <a:r>
              <a:rPr lang="ru-RU" sz="1400" dirty="0" smtClean="0"/>
              <a:t>составили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3 381,1  тыс. рублей</a:t>
            </a:r>
            <a:r>
              <a:rPr lang="ru-RU" sz="1400" b="1" dirty="0" smtClean="0"/>
              <a:t>. </a:t>
            </a:r>
            <a:r>
              <a:rPr lang="ru-RU" sz="1400" dirty="0" smtClean="0"/>
              <a:t>Годовое бюджетное назначение исполнено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99,7%</a:t>
            </a:r>
            <a:r>
              <a:rPr lang="ru-RU" sz="1400" dirty="0" smtClean="0"/>
              <a:t>. </a:t>
            </a:r>
          </a:p>
          <a:p>
            <a:pPr algn="just"/>
            <a:r>
              <a:rPr lang="ru-RU" sz="1400" dirty="0" smtClean="0"/>
              <a:t>Темп роста к прошлому 2016 году –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90,2%</a:t>
            </a:r>
            <a:r>
              <a:rPr lang="ru-RU" sz="1400" b="1" dirty="0" smtClean="0"/>
              <a:t>.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endParaRPr lang="ru-RU" sz="1600" b="1" dirty="0">
              <a:solidFill>
                <a:srgbClr val="0000FF"/>
              </a:solidFill>
              <a:latin typeface="Constantia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9571" name="Object 3"/>
          <p:cNvGraphicFramePr>
            <a:graphicFrameLocks noGrp="1" noChangeAspect="1"/>
          </p:cNvGraphicFramePr>
          <p:nvPr/>
        </p:nvGraphicFramePr>
        <p:xfrm>
          <a:off x="-214346" y="1928802"/>
          <a:ext cx="4651375" cy="2841625"/>
        </p:xfrm>
        <a:graphic>
          <a:graphicData uri="http://schemas.openxmlformats.org/presentationml/2006/ole">
            <p:oleObj spid="_x0000_s425987" name="Worksheet" r:id="rId4" imgW="4895951" imgH="2990924" progId="Excel.Sheet.8">
              <p:embed/>
            </p:oleObj>
          </a:graphicData>
        </a:graphic>
      </p:graphicFrame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1285852" y="4572008"/>
            <a:ext cx="1065213" cy="33972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0000FF"/>
                </a:solidFill>
                <a:latin typeface="Constantia" pitchFamily="18" charset="0"/>
              </a:rPr>
              <a:t>тыс. руб.</a:t>
            </a:r>
          </a:p>
        </p:txBody>
      </p:sp>
      <p:sp>
        <p:nvSpPr>
          <p:cNvPr id="18" name="Rectangle 8"/>
          <p:cNvSpPr>
            <a:spLocks/>
          </p:cNvSpPr>
          <p:nvPr/>
        </p:nvSpPr>
        <p:spPr bwMode="auto">
          <a:xfrm>
            <a:off x="3052763" y="3429000"/>
            <a:ext cx="6091237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Constantia" pitchFamily="18" charset="0"/>
              </a:rPr>
              <a:t>Налог на имущество физических лиц</a:t>
            </a:r>
          </a:p>
        </p:txBody>
      </p:sp>
      <p:graphicFrame>
        <p:nvGraphicFramePr>
          <p:cNvPr id="425988" name="Object 3"/>
          <p:cNvGraphicFramePr>
            <a:graphicFrameLocks noGrp="1" noChangeAspect="1"/>
          </p:cNvGraphicFramePr>
          <p:nvPr/>
        </p:nvGraphicFramePr>
        <p:xfrm>
          <a:off x="5072066" y="3571876"/>
          <a:ext cx="4679950" cy="2495550"/>
        </p:xfrm>
        <a:graphic>
          <a:graphicData uri="http://schemas.openxmlformats.org/presentationml/2006/ole">
            <p:oleObj spid="_x0000_s425988" name="Worksheet" r:id="rId5" imgW="4876800" imgH="2600325" progId="Excel.Sheet.8">
              <p:embed/>
            </p:oleObj>
          </a:graphicData>
        </a:graphic>
      </p:graphicFrame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7072330" y="5929330"/>
            <a:ext cx="1065213" cy="33972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600" b="1" dirty="0">
                <a:solidFill>
                  <a:srgbClr val="0000FF"/>
                </a:solidFill>
                <a:latin typeface="Constantia" pitchFamily="18" charset="0"/>
              </a:rPr>
              <a:t>тыс. руб.</a:t>
            </a:r>
          </a:p>
        </p:txBody>
      </p:sp>
      <p:sp>
        <p:nvSpPr>
          <p:cNvPr id="20" name="Rectangle 12"/>
          <p:cNvSpPr>
            <a:spLocks/>
          </p:cNvSpPr>
          <p:nvPr/>
        </p:nvSpPr>
        <p:spPr bwMode="auto">
          <a:xfrm>
            <a:off x="571472" y="5000636"/>
            <a:ext cx="507206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ru-RU" sz="1400" dirty="0"/>
              <a:t> </a:t>
            </a:r>
            <a:r>
              <a:rPr lang="ru-RU" sz="1400" dirty="0" smtClean="0"/>
              <a:t>       Поступление налога на имущество физических лиц составило 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6 644,5 тыс. рублей</a:t>
            </a:r>
            <a:r>
              <a:rPr lang="ru-RU" sz="1400" dirty="0" smtClean="0"/>
              <a:t>, годовое бюджетное назначение исполнено на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100,6%</a:t>
            </a:r>
            <a:r>
              <a:rPr lang="ru-RU" sz="1400" b="1" dirty="0" smtClean="0"/>
              <a:t>. </a:t>
            </a:r>
            <a:endParaRPr lang="ru-RU" sz="1400" dirty="0" smtClean="0"/>
          </a:p>
          <a:p>
            <a:r>
              <a:rPr lang="ru-RU" sz="1400" dirty="0" smtClean="0"/>
              <a:t> Темп роста к прошлому году составил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110,1%</a:t>
            </a:r>
            <a:r>
              <a:rPr lang="ru-RU" sz="1400" b="1" dirty="0" smtClean="0"/>
              <a:t>. </a:t>
            </a:r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07950" indent="0">
              <a:buFont typeface="Wingdings 3" pitchFamily="18" charset="2"/>
              <a:buNone/>
            </a:pPr>
            <a:r>
              <a:rPr lang="ru-RU" smtClean="0"/>
              <a:t> </a:t>
            </a:r>
          </a:p>
        </p:txBody>
      </p:sp>
      <p:pic>
        <p:nvPicPr>
          <p:cNvPr id="6148" name="Picture 20" descr="313609_b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Скругленный прямоугольник 15"/>
          <p:cNvSpPr/>
          <p:nvPr/>
        </p:nvSpPr>
        <p:spPr>
          <a:xfrm>
            <a:off x="1357290" y="214290"/>
            <a:ext cx="7492236" cy="6480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dirty="0">
                <a:solidFill>
                  <a:srgbClr val="0000FF"/>
                </a:solidFill>
              </a:rPr>
              <a:t>Объем и структура доходов бюджета Новокубанского городского поселения Новокубанский район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57158" y="1428736"/>
            <a:ext cx="8153400" cy="9001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 </a:t>
            </a:r>
            <a:r>
              <a:rPr lang="ru-RU" sz="2200" dirty="0">
                <a:solidFill>
                  <a:srgbClr val="0000FF"/>
                </a:solidFill>
                <a:latin typeface="Constantia" pitchFamily="18" charset="0"/>
                <a:ea typeface="+mn-ea"/>
                <a:cs typeface="+mn-cs"/>
              </a:rPr>
              <a:t/>
            </a:r>
            <a:br>
              <a:rPr lang="ru-RU" sz="2200" dirty="0">
                <a:solidFill>
                  <a:srgbClr val="0000FF"/>
                </a:solidFill>
                <a:latin typeface="Constantia" pitchFamily="18" charset="0"/>
                <a:ea typeface="+mn-ea"/>
                <a:cs typeface="+mn-cs"/>
              </a:rPr>
            </a:br>
            <a:endParaRPr lang="ru-RU" sz="2200" dirty="0">
              <a:solidFill>
                <a:srgbClr val="0000FF"/>
              </a:solidFill>
              <a:latin typeface="Constantia" pitchFamily="18" charset="0"/>
              <a:ea typeface="+mn-ea"/>
              <a:cs typeface="+mn-cs"/>
            </a:endParaRPr>
          </a:p>
        </p:txBody>
      </p:sp>
      <p:sp>
        <p:nvSpPr>
          <p:cNvPr id="6153" name="Rectangle 8"/>
          <p:cNvSpPr>
            <a:spLocks/>
          </p:cNvSpPr>
          <p:nvPr/>
        </p:nvSpPr>
        <p:spPr bwMode="auto">
          <a:xfrm>
            <a:off x="3929058" y="1428736"/>
            <a:ext cx="4983162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Constantia" pitchFamily="18" charset="0"/>
              </a:rPr>
              <a:t>Земельный</a:t>
            </a:r>
            <a:r>
              <a:rPr lang="ru-RU" sz="2000" dirty="0"/>
              <a:t> </a:t>
            </a:r>
            <a:r>
              <a:rPr lang="ru-RU" sz="2000" b="1" dirty="0">
                <a:solidFill>
                  <a:srgbClr val="0000FF"/>
                </a:solidFill>
                <a:latin typeface="Constantia" pitchFamily="18" charset="0"/>
              </a:rPr>
              <a:t>налог</a:t>
            </a:r>
          </a:p>
        </p:txBody>
      </p:sp>
      <p:sp>
        <p:nvSpPr>
          <p:cNvPr id="6156" name="Rectangle 12"/>
          <p:cNvSpPr>
            <a:spLocks/>
          </p:cNvSpPr>
          <p:nvPr/>
        </p:nvSpPr>
        <p:spPr bwMode="auto">
          <a:xfrm>
            <a:off x="3214678" y="1785926"/>
            <a:ext cx="5730878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ru-RU" sz="1400" dirty="0" smtClean="0"/>
              <a:t>        Земельного налога поступило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28 787,4 тыс.  рублей</a:t>
            </a:r>
            <a:r>
              <a:rPr lang="ru-RU" sz="1400" dirty="0" smtClean="0"/>
              <a:t>, годовое бюджетное назначение исполнено на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104,9%</a:t>
            </a:r>
            <a:r>
              <a:rPr lang="ru-RU" sz="1400" b="1" dirty="0" smtClean="0"/>
              <a:t>.</a:t>
            </a:r>
            <a:r>
              <a:rPr lang="ru-RU" sz="1400" dirty="0" smtClean="0"/>
              <a:t> Темп роста к прошлому году составил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110,7%. </a:t>
            </a:r>
          </a:p>
          <a:p>
            <a:r>
              <a:rPr lang="ru-RU" sz="1400" dirty="0" smtClean="0"/>
              <a:t>Земельный налог с организаций –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15 810,3 тыс. рублей</a:t>
            </a:r>
            <a:r>
              <a:rPr lang="ru-RU" sz="1400" dirty="0" smtClean="0"/>
              <a:t>, темп роста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119,3%</a:t>
            </a:r>
          </a:p>
          <a:p>
            <a:r>
              <a:rPr lang="ru-RU" sz="1400" dirty="0" smtClean="0"/>
              <a:t>Земельный налог с физических лиц –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12 977,1 тыс. рублей</a:t>
            </a:r>
            <a:r>
              <a:rPr lang="ru-RU" sz="1400" dirty="0" smtClean="0"/>
              <a:t>, темп роста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101,9%.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2643" name="Object 3"/>
          <p:cNvGraphicFramePr>
            <a:graphicFrameLocks noGrp="1" noChangeAspect="1"/>
          </p:cNvGraphicFramePr>
          <p:nvPr/>
        </p:nvGraphicFramePr>
        <p:xfrm>
          <a:off x="-428660" y="1428736"/>
          <a:ext cx="4651376" cy="2784479"/>
        </p:xfrm>
        <a:graphic>
          <a:graphicData uri="http://schemas.openxmlformats.org/presentationml/2006/ole">
            <p:oleObj spid="_x0000_s259075" name="Worksheet" r:id="rId4" imgW="4905392" imgH="2505135" progId="Excel.Sheet.8">
              <p:embed/>
            </p:oleObj>
          </a:graphicData>
        </a:graphic>
      </p:graphicFrame>
      <p:sp>
        <p:nvSpPr>
          <p:cNvPr id="14" name="Text Box 22"/>
          <p:cNvSpPr txBox="1">
            <a:spLocks noChangeArrowheads="1"/>
          </p:cNvSpPr>
          <p:nvPr/>
        </p:nvSpPr>
        <p:spPr bwMode="auto">
          <a:xfrm>
            <a:off x="1214414" y="4000504"/>
            <a:ext cx="952184" cy="307777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400" b="1" dirty="0">
                <a:solidFill>
                  <a:srgbClr val="0000FF"/>
                </a:solidFill>
                <a:latin typeface="Constantia" pitchFamily="18" charset="0"/>
              </a:rPr>
              <a:t>тыс. руб.</a:t>
            </a:r>
          </a:p>
        </p:txBody>
      </p:sp>
      <p:sp>
        <p:nvSpPr>
          <p:cNvPr id="18" name="Rectangle 8"/>
          <p:cNvSpPr>
            <a:spLocks/>
          </p:cNvSpPr>
          <p:nvPr/>
        </p:nvSpPr>
        <p:spPr bwMode="auto">
          <a:xfrm>
            <a:off x="1071538" y="4000504"/>
            <a:ext cx="6091238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Constantia" pitchFamily="18" charset="0"/>
              </a:rPr>
              <a:t>Арендная плата за землю</a:t>
            </a:r>
          </a:p>
        </p:txBody>
      </p:sp>
      <p:graphicFrame>
        <p:nvGraphicFramePr>
          <p:cNvPr id="259076" name="Object 3"/>
          <p:cNvGraphicFramePr>
            <a:graphicFrameLocks noGrp="1" noChangeAspect="1"/>
          </p:cNvGraphicFramePr>
          <p:nvPr/>
        </p:nvGraphicFramePr>
        <p:xfrm>
          <a:off x="4357686" y="3286124"/>
          <a:ext cx="4643470" cy="3317184"/>
        </p:xfrm>
        <a:graphic>
          <a:graphicData uri="http://schemas.openxmlformats.org/presentationml/2006/ole">
            <p:oleObj spid="_x0000_s259076" name="Worksheet" r:id="rId5" imgW="6086559" imgH="4343459" progId="Excel.Sheet.8">
              <p:embed/>
            </p:oleObj>
          </a:graphicData>
        </a:graphic>
      </p:graphicFrame>
      <p:sp>
        <p:nvSpPr>
          <p:cNvPr id="19" name="Rectangle 12"/>
          <p:cNvSpPr>
            <a:spLocks/>
          </p:cNvSpPr>
          <p:nvPr/>
        </p:nvSpPr>
        <p:spPr bwMode="auto">
          <a:xfrm>
            <a:off x="142844" y="4429132"/>
            <a:ext cx="564360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r>
              <a:rPr lang="ru-RU" sz="1400" dirty="0" smtClean="0"/>
              <a:t>      Поступления по арендной плате за землю государственная собственность на которые не разграничена составили 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7 577,6 тыс. рублей,</a:t>
            </a:r>
            <a:r>
              <a:rPr lang="ru-RU" sz="1400" b="1" dirty="0" smtClean="0"/>
              <a:t> </a:t>
            </a:r>
            <a:r>
              <a:rPr lang="ru-RU" sz="1400" dirty="0" smtClean="0"/>
              <a:t>годовое бюджетное назначение исполнено на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119,4 %</a:t>
            </a:r>
            <a:r>
              <a:rPr lang="ru-RU" sz="1400" b="1" dirty="0" smtClean="0"/>
              <a:t>.</a:t>
            </a:r>
            <a:r>
              <a:rPr lang="ru-RU" sz="1400" dirty="0" smtClean="0"/>
              <a:t> </a:t>
            </a:r>
          </a:p>
          <a:p>
            <a:r>
              <a:rPr lang="ru-RU" sz="1400" dirty="0" smtClean="0"/>
              <a:t>Темп роста к прошлому году составил</a:t>
            </a:r>
            <a:r>
              <a:rPr lang="ru-RU" sz="1400" b="1" dirty="0" smtClean="0"/>
              <a:t> </a:t>
            </a:r>
            <a:r>
              <a:rPr lang="ru-RU" sz="1600" b="1" dirty="0" smtClean="0">
                <a:solidFill>
                  <a:srgbClr val="0000FF"/>
                </a:solidFill>
                <a:latin typeface="Constantia" pitchFamily="18" charset="0"/>
              </a:rPr>
              <a:t>114,5 %</a:t>
            </a:r>
            <a:r>
              <a:rPr lang="ru-RU" sz="1400" dirty="0" smtClean="0"/>
              <a:t>.</a:t>
            </a:r>
            <a:endParaRPr lang="ru-RU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деньги 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86512" y="4076226"/>
            <a:ext cx="2722289" cy="2496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142976" y="285728"/>
            <a:ext cx="7772400" cy="84772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4800" dirty="0" smtClean="0"/>
              <a:t>Расходы бюджета</a:t>
            </a:r>
          </a:p>
        </p:txBody>
      </p:sp>
      <p:sp>
        <p:nvSpPr>
          <p:cNvPr id="39940" name="Объект 2"/>
          <p:cNvSpPr>
            <a:spLocks noGrp="1"/>
          </p:cNvSpPr>
          <p:nvPr>
            <p:ph idx="4294967295"/>
          </p:nvPr>
        </p:nvSpPr>
        <p:spPr>
          <a:xfrm>
            <a:off x="357188" y="1643063"/>
            <a:ext cx="8318500" cy="4530725"/>
          </a:xfrm>
        </p:spPr>
        <p:txBody>
          <a:bodyPr/>
          <a:lstStyle/>
          <a:p>
            <a:pPr eaLnBrk="1" hangingPunct="1">
              <a:buNone/>
            </a:pPr>
            <a:r>
              <a:rPr lang="ru-RU" sz="1600" b="1" dirty="0" smtClean="0"/>
              <a:t>Расходы бюджета </a:t>
            </a:r>
            <a:r>
              <a:rPr lang="ru-RU" sz="1600" dirty="0" smtClean="0"/>
              <a:t>– выплачиваемые из бюджета денежные средства.</a:t>
            </a:r>
          </a:p>
          <a:p>
            <a:pPr eaLnBrk="1" hangingPunct="1"/>
            <a:endParaRPr lang="ru-RU" sz="1000" dirty="0" smtClean="0"/>
          </a:p>
          <a:p>
            <a:pPr algn="just" eaLnBrk="1" hangingPunct="1">
              <a:buFont typeface="Wingdings" pitchFamily="2" charset="2"/>
              <a:buNone/>
            </a:pPr>
            <a:r>
              <a:rPr lang="ru-RU" sz="1600" u="sng" dirty="0" smtClean="0"/>
              <a:t>Объём расходов </a:t>
            </a:r>
            <a:r>
              <a:rPr lang="ru-RU" sz="1600" dirty="0" smtClean="0"/>
              <a:t>определяется исходя из объёма средств, необходимых для исполнения установленных законодательством полномочий органов местного самоуправления Новокубанского городского поселения.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ru-RU" sz="1600" dirty="0" smtClean="0"/>
              <a:t>Формирование расходов осуществляется в соответствии с расходными обязательствами, обусловленными установленным законодательством разграничением полномочий, исполнение которых  должно происходить в очередном финансовом году за счет средств соответствующих бюджетов.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 Расходы местного бюджета </a:t>
            </a:r>
            <a:r>
              <a:rPr lang="ru-RU" sz="1600" u="sng" dirty="0" smtClean="0"/>
              <a:t>классифицируются</a:t>
            </a:r>
            <a:r>
              <a:rPr lang="ru-RU" sz="1600" dirty="0" smtClean="0"/>
              <a:t>: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	•по разделам и подразделам;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	•по распорядителям средств местного бюджета;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600" dirty="0" smtClean="0"/>
              <a:t>	•по муниципальным программам.</a:t>
            </a:r>
          </a:p>
          <a:p>
            <a:pPr eaLnBrk="1" hangingPunct="1">
              <a:buFont typeface="Wingdings" pitchFamily="2" charset="2"/>
              <a:buNone/>
            </a:pPr>
            <a:endParaRPr lang="ru-RU" sz="1800" dirty="0" smtClean="0"/>
          </a:p>
          <a:p>
            <a:pPr eaLnBrk="1" hangingPunct="1">
              <a:buFont typeface="Wingdings" pitchFamily="2" charset="2"/>
              <a:buNone/>
            </a:pPr>
            <a:endParaRPr lang="ru-RU" sz="1800" dirty="0" smtClean="0"/>
          </a:p>
          <a:p>
            <a:pPr eaLnBrk="1" hangingPunct="1">
              <a:buFont typeface="Wingdings" pitchFamily="2" charset="2"/>
              <a:buNone/>
            </a:pPr>
            <a:endParaRPr lang="ru-RU" sz="1800" dirty="0" smtClean="0"/>
          </a:p>
        </p:txBody>
      </p:sp>
      <p:pic>
        <p:nvPicPr>
          <p:cNvPr id="39941" name="Picture 5" descr="313609_b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34" y="2000240"/>
            <a:ext cx="57150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2500306"/>
            <a:ext cx="50006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071810"/>
            <a:ext cx="500066" cy="402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3643314"/>
            <a:ext cx="500066" cy="368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1472" y="4286256"/>
            <a:ext cx="500066" cy="369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1472" y="4857760"/>
            <a:ext cx="500066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71472" y="5429264"/>
            <a:ext cx="500066" cy="45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20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072066" y="2000240"/>
            <a:ext cx="500066" cy="469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072066" y="2643182"/>
            <a:ext cx="500066" cy="45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072066" y="3143248"/>
            <a:ext cx="533400" cy="442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0" name="TextBox 49"/>
          <p:cNvSpPr txBox="1"/>
          <p:nvPr/>
        </p:nvSpPr>
        <p:spPr>
          <a:xfrm>
            <a:off x="1285852" y="571480"/>
            <a:ext cx="7215238" cy="369332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71538" y="2071678"/>
            <a:ext cx="2500330" cy="276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Общегосударственные вопросы </a:t>
            </a:r>
            <a:endParaRPr lang="ru-RU" sz="1200" dirty="0"/>
          </a:p>
        </p:txBody>
      </p:sp>
      <p:sp>
        <p:nvSpPr>
          <p:cNvPr id="62" name="TextBox 61"/>
          <p:cNvSpPr txBox="1"/>
          <p:nvPr/>
        </p:nvSpPr>
        <p:spPr>
          <a:xfrm>
            <a:off x="1071538" y="2428868"/>
            <a:ext cx="250033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Национальная безопасность и правоохранительная деятельность</a:t>
            </a:r>
            <a:endParaRPr lang="ru-RU" sz="1200" dirty="0"/>
          </a:p>
        </p:txBody>
      </p:sp>
      <p:sp>
        <p:nvSpPr>
          <p:cNvPr id="63" name="TextBox 62"/>
          <p:cNvSpPr txBox="1"/>
          <p:nvPr/>
        </p:nvSpPr>
        <p:spPr>
          <a:xfrm>
            <a:off x="1071538" y="3143248"/>
            <a:ext cx="2500330" cy="2769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Национальная экономика</a:t>
            </a:r>
            <a:endParaRPr lang="ru-RU" sz="1200" dirty="0"/>
          </a:p>
        </p:txBody>
      </p:sp>
      <p:sp>
        <p:nvSpPr>
          <p:cNvPr id="65" name="TextBox 64"/>
          <p:cNvSpPr txBox="1"/>
          <p:nvPr/>
        </p:nvSpPr>
        <p:spPr>
          <a:xfrm>
            <a:off x="1071538" y="3714752"/>
            <a:ext cx="2500330" cy="276999"/>
          </a:xfrm>
          <a:prstGeom prst="rect">
            <a:avLst/>
          </a:prstGeom>
          <a:solidFill>
            <a:srgbClr val="FADAF2"/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Жилищно-коммунальное хозяйство</a:t>
            </a:r>
            <a:endParaRPr lang="ru-RU" sz="1200" dirty="0"/>
          </a:p>
        </p:txBody>
      </p:sp>
      <p:sp>
        <p:nvSpPr>
          <p:cNvPr id="69" name="TextBox 68"/>
          <p:cNvSpPr txBox="1"/>
          <p:nvPr/>
        </p:nvSpPr>
        <p:spPr>
          <a:xfrm>
            <a:off x="1071538" y="4214818"/>
            <a:ext cx="2500330" cy="461665"/>
          </a:xfrm>
          <a:prstGeom prst="rect">
            <a:avLst/>
          </a:prstGeom>
          <a:solidFill>
            <a:srgbClr val="50BCB9"/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Образование и молодежная политика</a:t>
            </a:r>
            <a:endParaRPr lang="ru-RU" sz="1200" dirty="0"/>
          </a:p>
        </p:txBody>
      </p:sp>
      <p:sp>
        <p:nvSpPr>
          <p:cNvPr id="70" name="TextBox 69"/>
          <p:cNvSpPr txBox="1"/>
          <p:nvPr/>
        </p:nvSpPr>
        <p:spPr>
          <a:xfrm>
            <a:off x="1071538" y="4929198"/>
            <a:ext cx="2500330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Культура, кинематография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1071538" y="5572140"/>
            <a:ext cx="2500330" cy="276999"/>
          </a:xfrm>
          <a:prstGeom prst="rect">
            <a:avLst/>
          </a:prstGeom>
          <a:solidFill>
            <a:srgbClr val="A65A6C"/>
          </a:solidFill>
        </p:spPr>
        <p:txBody>
          <a:bodyPr wrap="square">
            <a:spAutoFit/>
          </a:bodyPr>
          <a:lstStyle/>
          <a:p>
            <a:r>
              <a:rPr lang="ru-RU" sz="1200" dirty="0" smtClean="0"/>
              <a:t>Социальная политика</a:t>
            </a:r>
          </a:p>
        </p:txBody>
      </p:sp>
      <p:sp>
        <p:nvSpPr>
          <p:cNvPr id="74" name="Прямоугольник 73"/>
          <p:cNvSpPr/>
          <p:nvPr/>
        </p:nvSpPr>
        <p:spPr>
          <a:xfrm>
            <a:off x="5572132" y="2071678"/>
            <a:ext cx="3143272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ru-RU" sz="1200" dirty="0" smtClean="0"/>
              <a:t>Физическая культура и спорт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5572132" y="2643182"/>
            <a:ext cx="3143272" cy="28575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ru-RU" sz="1200" dirty="0" smtClean="0"/>
              <a:t>Средства массовой информации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5572132" y="3143248"/>
            <a:ext cx="3071834" cy="461665"/>
          </a:xfrm>
          <a:prstGeom prst="rect">
            <a:avLst/>
          </a:prstGeom>
          <a:solidFill>
            <a:srgbClr val="D49E6C"/>
          </a:solidFill>
        </p:spPr>
        <p:txBody>
          <a:bodyPr wrap="square">
            <a:spAutoFit/>
          </a:bodyPr>
          <a:lstStyle/>
          <a:p>
            <a:r>
              <a:rPr lang="ru-RU" sz="1200" dirty="0" smtClean="0"/>
              <a:t>Обслуживание государственного и </a:t>
            </a:r>
          </a:p>
          <a:p>
            <a:r>
              <a:rPr lang="ru-RU" sz="1200" dirty="0" smtClean="0"/>
              <a:t>муниципального долга</a:t>
            </a:r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16" descr="313609_bi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Рисунок 30" descr="культура 3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215074" y="4500570"/>
            <a:ext cx="785818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25" descr="чиновники.jp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643438" y="3929066"/>
            <a:ext cx="747712" cy="74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Рисунок 39" descr="библиотекарь 3.jp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357818" y="4143380"/>
            <a:ext cx="85725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Рисунок 36" descr="дороги 4.jpg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000892" y="4857760"/>
            <a:ext cx="790575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34" descr="школа 2.jpg"/>
          <p:cNvPicPr>
            <a:picLocks noChangeAspect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7786710" y="5143512"/>
            <a:ext cx="792162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45" descr="спорт.jp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4643438" y="4643446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Рисунок 46" descr="долг.jpg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7000892" y="5572140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32" descr="жкх 7.jpg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6215074" y="5286388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" name="Рисунок 37" descr="сельское хозяйство 2.jpg"/>
          <p:cNvPicPr>
            <a:picLocks noChangeAspect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5357818" y="4929198"/>
            <a:ext cx="862014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Рисунок 33" descr="экологи 2.jpg"/>
          <p:cNvPicPr>
            <a:picLocks noChangeAspect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7786710" y="5857892"/>
            <a:ext cx="7858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7" descr="313609_b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Скругленный прямоугольник 7"/>
          <p:cNvSpPr/>
          <p:nvPr/>
        </p:nvSpPr>
        <p:spPr>
          <a:xfrm>
            <a:off x="1357290" y="357166"/>
            <a:ext cx="7572428" cy="71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i="1" dirty="0">
                <a:solidFill>
                  <a:schemeClr val="tx1"/>
                </a:solidFill>
              </a:rPr>
              <a:t>Распределение бюджетных ассигнований по разделам классификации расходов бюджета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1857364"/>
          <a:ext cx="4572000" cy="4694237"/>
        </p:xfrm>
        <a:graphic>
          <a:graphicData uri="http://schemas.openxmlformats.org/drawingml/2006/table">
            <a:tbl>
              <a:tblPr/>
              <a:tblGrid>
                <a:gridCol w="315310"/>
                <a:gridCol w="2613628"/>
                <a:gridCol w="760193"/>
                <a:gridCol w="882869"/>
              </a:tblGrid>
              <a:tr h="5421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Наименование раздела 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/>
                        </a:rPr>
                        <a:t>Раздел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/>
                        </a:rPr>
                        <a:t>Сумма на </a:t>
                      </a:r>
                      <a:r>
                        <a:rPr lang="ru-RU" sz="1400" b="0" i="0" u="none" strike="noStrike" dirty="0" smtClean="0">
                          <a:latin typeface="Times New Roman"/>
                        </a:rPr>
                        <a:t>2017 </a:t>
                      </a:r>
                      <a:r>
                        <a:rPr lang="ru-RU" sz="1400" b="0" i="0" u="none" strike="noStrike" dirty="0">
                          <a:latin typeface="Times New Roman"/>
                        </a:rPr>
                        <a:t>год </a:t>
                      </a:r>
                    </a:p>
                  </a:txBody>
                  <a:tcPr marL="9525" marR="9525" marT="95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433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1" i="0" u="none" strike="noStrike" dirty="0">
                          <a:latin typeface="Times New Roman"/>
                        </a:rPr>
                        <a:t>Всего расходов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latin typeface="Times New Roman"/>
                        </a:rPr>
                        <a:t>141 563,7</a:t>
                      </a:r>
                      <a:endParaRPr lang="ru-RU" sz="1400" b="1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841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01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15 743,5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4965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03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2 285,9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959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Национальная экономика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04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33 305,3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362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05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32 391,1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959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Образование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07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262,6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959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Культура, кинематография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08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51 860,3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314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1 086,8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0779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Спорт и физическая культура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99,2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196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Средства массовой информации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714,1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919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b="0" i="0" u="none" strike="noStrike" dirty="0"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latin typeface="Times New Roman"/>
                        </a:rPr>
                        <a:t>3 814,9</a:t>
                      </a:r>
                      <a:endParaRPr lang="ru-RU" sz="1400" b="0" i="0" u="none" strike="noStrike" dirty="0">
                        <a:latin typeface="Times New Roman"/>
                      </a:endParaRP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5"/>
          <p:cNvGraphicFramePr>
            <a:graphicFrameLocks/>
          </p:cNvGraphicFramePr>
          <p:nvPr/>
        </p:nvGraphicFramePr>
        <p:xfrm>
          <a:off x="4791075" y="1143000"/>
          <a:ext cx="4352925" cy="5810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266" name="Text Box 22"/>
          <p:cNvSpPr txBox="1">
            <a:spLocks noChangeArrowheads="1"/>
          </p:cNvSpPr>
          <p:nvPr/>
        </p:nvSpPr>
        <p:spPr bwMode="auto">
          <a:xfrm>
            <a:off x="3714744" y="1571612"/>
            <a:ext cx="1116013" cy="27622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200" dirty="0">
                <a:latin typeface="Constantia" pitchFamily="18" charset="0"/>
              </a:rPr>
              <a:t>(тыс. рублей)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1428728" y="0"/>
            <a:ext cx="7572428" cy="7143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i="1" dirty="0">
                <a:solidFill>
                  <a:schemeClr val="tx1"/>
                </a:solidFill>
              </a:rPr>
              <a:t>Распределение бюджетных ассигнований по разделам классификации расходов бюджета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8266" name="Text Box 22"/>
          <p:cNvSpPr txBox="1">
            <a:spLocks noChangeArrowheads="1"/>
          </p:cNvSpPr>
          <p:nvPr/>
        </p:nvSpPr>
        <p:spPr bwMode="auto">
          <a:xfrm>
            <a:off x="7858148" y="714356"/>
            <a:ext cx="1116013" cy="276225"/>
          </a:xfrm>
          <a:prstGeom prst="rect">
            <a:avLst/>
          </a:prstGeom>
          <a:noFill/>
          <a:ln w="38100" cap="sq">
            <a:noFill/>
            <a:miter lim="800000"/>
            <a:headEnd type="none" w="sm" len="sm"/>
            <a:tailEnd type="none" w="med" len="lg"/>
          </a:ln>
        </p:spPr>
        <p:txBody>
          <a:bodyPr wrap="none">
            <a:spAutoFit/>
          </a:bodyPr>
          <a:lstStyle/>
          <a:p>
            <a:pPr algn="ctr"/>
            <a:r>
              <a:rPr lang="ru-RU" altLang="ru-RU" sz="1200" dirty="0">
                <a:latin typeface="Constantia" pitchFamily="18" charset="0"/>
              </a:rPr>
              <a:t>(тыс. рублей)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5720" y="928670"/>
          <a:ext cx="8715435" cy="5809747"/>
        </p:xfrm>
        <a:graphic>
          <a:graphicData uri="http://schemas.openxmlformats.org/drawingml/2006/table">
            <a:tbl>
              <a:tblPr/>
              <a:tblGrid>
                <a:gridCol w="3421012"/>
                <a:gridCol w="895979"/>
                <a:gridCol w="1303243"/>
                <a:gridCol w="1221790"/>
                <a:gridCol w="977432"/>
                <a:gridCol w="895979"/>
              </a:tblGrid>
              <a:tr h="5226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показателя (раздел, подраздел)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2016 год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Утвержденные бюджетные назначения 2017 год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2017 год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% исполнения к годовому бюджетному назначению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2017 / к 2016   %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772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851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Всего расходов, в том числе: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109 302,3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144 340,4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141 563,7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/>
                          <a:ea typeface="Times New Roman"/>
                          <a:cs typeface="Times New Roman"/>
                        </a:rPr>
                        <a:t>98,1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129,5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09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0102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Функционирование высшего должностного </a:t>
                      </a: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лица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1 030,5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1 158,7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1 147,1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98,9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111,3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135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0104</a:t>
                      </a: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Функционирование </a:t>
                      </a: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исполнительных 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органов государственной </a:t>
                      </a:r>
                      <a:r>
                        <a:rPr lang="ru-RU" sz="105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власти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14 567,2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13 512,4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13 349,3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98,8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91,6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09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0106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6,8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67,6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45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0113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Другие общегосударственные вопросы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1 222,8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1 245,6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1 242,5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101,6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09047">
                <a:tc>
                  <a:txBody>
                    <a:bodyPr/>
                    <a:lstStyle/>
                    <a:p>
                      <a:pPr marR="21590" algn="just"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0309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793,3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2 086,0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2 085,9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99,9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262,9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567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0314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Другие вопросы в области национальной безопасности и правоохранительной деятельности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200,0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200,0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8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0401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Общеэкономические вопросы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13,5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13,5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33,8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45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0409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Дорожное хозяйство (дорожные фонды)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10 473,2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29 441,0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28 053,4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95,2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267,9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045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0412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Другие вопросы в области национальной экономики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1 117,0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5 303,7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5 238,4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98,8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468,9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8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0502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Коммунальное хозяйство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2 802,2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4 159,9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4 121,0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99,0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147,1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8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0503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Благоустройство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17 523,3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16 170,4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15 432,8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88,1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88,1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45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0505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Другие вопросы в области жилищно-коммунального хозяйства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10 882,2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12 896,1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12 837,2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99,5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117,9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04523">
                <a:tc>
                  <a:txBody>
                    <a:bodyPr/>
                    <a:lstStyle/>
                    <a:p>
                      <a:pPr marR="21590">
                        <a:spcAft>
                          <a:spcPts val="0"/>
                        </a:spcAft>
                        <a:tabLst>
                          <a:tab pos="2257425" algn="l"/>
                        </a:tabLs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0707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Молодежная политика и оздоровление детей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230,0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263,6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262,5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99,6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114,2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873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0801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Культура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38 725,4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47 531,9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47 361,9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99,6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122,3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045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0804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Другие вопросы в области культуры, кинематографии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4 420,0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4 498,4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4 498,4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101,8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9750">
                <a:tc>
                  <a:txBody>
                    <a:bodyPr/>
                    <a:lstStyle/>
                    <a:p>
                      <a:pPr marR="111760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1003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Социальное обеспечение населения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1006,9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1006,8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99,9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09750">
                <a:tc>
                  <a:txBody>
                    <a:bodyPr/>
                    <a:lstStyle/>
                    <a:p>
                      <a:pPr marR="111760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1006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Другие вопросы в области социальной политики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280,0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80,0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28,6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87321">
                <a:tc>
                  <a:txBody>
                    <a:bodyPr/>
                    <a:lstStyle/>
                    <a:p>
                      <a:pPr marR="471170">
                        <a:spcAft>
                          <a:spcPts val="0"/>
                        </a:spcAft>
                      </a:pPr>
                      <a:r>
                        <a:rPr lang="ru-RU" sz="10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1101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Физическая культура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99,2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99,2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99,2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045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272030" algn="l"/>
                        </a:tabLs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1202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Периодическая печать и издательства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1 431,1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841,0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714,1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84,9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49,9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45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b="1" dirty="0">
                          <a:latin typeface="Times New Roman"/>
                          <a:ea typeface="Times New Roman"/>
                          <a:cs typeface="Times New Roman"/>
                        </a:rPr>
                        <a:t>1300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Обслуживание государственного и муниципального долга</a:t>
                      </a:r>
                    </a:p>
                  </a:txBody>
                  <a:tcPr marL="23518" marR="235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3 512,5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3 826,7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3 814,9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>
                          <a:latin typeface="Times New Roman"/>
                          <a:ea typeface="Times New Roman"/>
                          <a:cs typeface="Times New Roman"/>
                        </a:rPr>
                        <a:t>99,7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0" dirty="0">
                          <a:latin typeface="Times New Roman"/>
                          <a:ea typeface="Times New Roman"/>
                          <a:cs typeface="Times New Roman"/>
                        </a:rPr>
                        <a:t>108,6</a:t>
                      </a:r>
                    </a:p>
                  </a:txBody>
                  <a:tcPr marL="23518" marR="235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8195" name="Picture 7" descr="313609_b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214414" y="857232"/>
            <a:ext cx="7786742" cy="52322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Расходы бюджета Новокубанского городского поселения Новокубанского района, осуществляемые в рамках муниципальных программ: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571604" y="1857364"/>
            <a:ext cx="6357982" cy="35394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700" b="1" dirty="0" smtClean="0"/>
              <a:t>Муниципальные программы – это документ, определяющий</a:t>
            </a:r>
            <a:endParaRPr lang="ru-RU" sz="17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285852" y="2928934"/>
            <a:ext cx="2143140" cy="9286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Цели и задачи государственной политики 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571868" y="2928934"/>
            <a:ext cx="2357454" cy="92869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Способы их достижения</a:t>
            </a:r>
            <a:endParaRPr lang="ru-RU" sz="16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143636" y="2928934"/>
            <a:ext cx="2357454" cy="107157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Планируемые объемы финансовых ресурсов, необходимые для достижения поставленных целей</a:t>
            </a:r>
            <a:endParaRPr lang="ru-RU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642910" y="4214818"/>
            <a:ext cx="2643206" cy="2246769"/>
          </a:xfrm>
          <a:prstGeom prst="rect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  <a:effectLst>
            <a:glow rad="101600">
              <a:schemeClr val="accent3">
                <a:lumMod val="75000"/>
                <a:alpha val="6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Постановление Новокубанского городского поселения Новокубанского района</a:t>
            </a:r>
            <a:br>
              <a:rPr lang="ru-RU" sz="1400" b="1" dirty="0" smtClean="0"/>
            </a:br>
            <a:r>
              <a:rPr lang="ru-RU" sz="1400" b="1" dirty="0" smtClean="0"/>
              <a:t>от 19.08.2014 г. № 746 </a:t>
            </a:r>
            <a:br>
              <a:rPr lang="ru-RU" sz="1400" b="1" dirty="0" smtClean="0"/>
            </a:br>
            <a:r>
              <a:rPr lang="ru-RU" sz="1400" b="1" dirty="0" smtClean="0"/>
              <a:t>«Об утверждении перечня муниципальных программ Новокубанского городского поселения Новокубанского района»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71934" y="4786322"/>
            <a:ext cx="4786346" cy="919401"/>
          </a:xfrm>
          <a:prstGeom prst="roundRect">
            <a:avLst/>
          </a:prstGeom>
          <a:solidFill>
            <a:srgbClr val="FFC000"/>
          </a:solidFill>
          <a:ln w="28575">
            <a:solidFill>
              <a:schemeClr val="accent3">
                <a:lumMod val="75000"/>
              </a:schemeClr>
            </a:solidFill>
          </a:ln>
          <a:effectLst>
            <a:glow rad="228600">
              <a:schemeClr val="accent3">
                <a:lumMod val="50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В 2017 году – </a:t>
            </a:r>
            <a:br>
              <a:rPr lang="ru-RU" sz="2400" b="1" dirty="0" smtClean="0"/>
            </a:br>
            <a:r>
              <a:rPr lang="ru-RU" sz="2400" b="1" dirty="0" smtClean="0"/>
              <a:t>12 муниципальных программ</a:t>
            </a:r>
          </a:p>
        </p:txBody>
      </p:sp>
      <p:sp>
        <p:nvSpPr>
          <p:cNvPr id="24" name="Стрелка вниз 23"/>
          <p:cNvSpPr/>
          <p:nvPr/>
        </p:nvSpPr>
        <p:spPr>
          <a:xfrm rot="16200000">
            <a:off x="3107521" y="4893479"/>
            <a:ext cx="1000132" cy="642942"/>
          </a:xfrm>
          <a:prstGeom prst="downArrow">
            <a:avLst/>
          </a:prstGeom>
          <a:solidFill>
            <a:srgbClr val="FFC000"/>
          </a:solidFill>
          <a:ln>
            <a:noFill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41" name="Группа 39"/>
          <p:cNvGrpSpPr>
            <a:grpSpLocks/>
          </p:cNvGrpSpPr>
          <p:nvPr/>
        </p:nvGrpSpPr>
        <p:grpSpPr bwMode="auto">
          <a:xfrm>
            <a:off x="2714612" y="2285992"/>
            <a:ext cx="3857652" cy="501647"/>
            <a:chOff x="1140594" y="3214686"/>
            <a:chExt cx="2431274" cy="1143802"/>
          </a:xfrm>
        </p:grpSpPr>
        <p:cxnSp>
          <p:nvCxnSpPr>
            <p:cNvPr id="43" name="Прямая соединительная линия 42"/>
            <p:cNvCxnSpPr/>
            <p:nvPr/>
          </p:nvCxnSpPr>
          <p:spPr>
            <a:xfrm>
              <a:off x="1142181" y="3857414"/>
              <a:ext cx="2428100" cy="211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rot="5400000" flipH="1" flipV="1">
              <a:off x="2034340" y="3538165"/>
              <a:ext cx="646957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rot="5400000" flipH="1" flipV="1">
              <a:off x="890850" y="4107158"/>
              <a:ext cx="501074" cy="158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rot="5400000" flipH="1" flipV="1">
              <a:off x="2106487" y="4107158"/>
              <a:ext cx="501074" cy="158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/>
            <p:cNvCxnSpPr/>
            <p:nvPr/>
          </p:nvCxnSpPr>
          <p:spPr>
            <a:xfrm rot="5400000" flipH="1" flipV="1">
              <a:off x="3320538" y="4107158"/>
              <a:ext cx="501074" cy="1586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16" descr="313609_b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кругленный прямоугольник 17"/>
          <p:cNvSpPr/>
          <p:nvPr/>
        </p:nvSpPr>
        <p:spPr>
          <a:xfrm>
            <a:off x="1285852" y="142852"/>
            <a:ext cx="7572428" cy="57150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i="1" dirty="0" smtClean="0">
                <a:solidFill>
                  <a:schemeClr val="tx1"/>
                </a:solidFill>
              </a:rPr>
              <a:t>Муниципальные программы Новокубанского городского поселения Новокубанского района</a:t>
            </a:r>
            <a:endParaRPr lang="ru-RU" sz="16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142844" y="2357430"/>
          <a:ext cx="885828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14282" y="3929066"/>
            <a:ext cx="1214446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1 286,8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643042" y="3929066"/>
            <a:ext cx="135732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32 729,4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214678" y="3929066"/>
            <a:ext cx="1214446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32 391,0</a:t>
            </a:r>
            <a:endParaRPr lang="ru-RU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4643438" y="3929066"/>
            <a:ext cx="135732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2 530,9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286512" y="3929066"/>
            <a:ext cx="1214446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51 415,4</a:t>
            </a:r>
            <a:endParaRPr lang="ru-RU" sz="20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571604" y="142852"/>
            <a:ext cx="7358114" cy="114300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Расходы бюджета Новокубанского городского поселения Новокубанского района по муниципальным программам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2017 году (тыс. рублей)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15272" y="3929066"/>
            <a:ext cx="1214446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547,4</a:t>
            </a:r>
            <a:endParaRPr lang="ru-RU" sz="2000" b="1" dirty="0"/>
          </a:p>
        </p:txBody>
      </p:sp>
      <p:sp>
        <p:nvSpPr>
          <p:cNvPr id="14" name="Объект 2"/>
          <p:cNvSpPr txBox="1">
            <a:spLocks/>
          </p:cNvSpPr>
          <p:nvPr/>
        </p:nvSpPr>
        <p:spPr bwMode="auto">
          <a:xfrm>
            <a:off x="214282" y="1285860"/>
            <a:ext cx="892971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 algn="just">
              <a:defRPr/>
            </a:pPr>
            <a:r>
              <a:rPr lang="ru-RU" sz="1200" b="1" i="1" dirty="0" smtClean="0">
                <a:solidFill>
                  <a:srgbClr val="7030A0"/>
                </a:solidFill>
              </a:rPr>
              <a:t>          </a:t>
            </a:r>
            <a:r>
              <a:rPr lang="ru-RU" sz="1400" b="1" i="1" dirty="0" smtClean="0">
                <a:solidFill>
                  <a:srgbClr val="7030A0"/>
                </a:solidFill>
              </a:rPr>
              <a:t>Расходы </a:t>
            </a:r>
            <a:r>
              <a:rPr lang="ru-RU" sz="1400" b="1" i="1" dirty="0" smtClean="0">
                <a:solidFill>
                  <a:srgbClr val="7030A0"/>
                </a:solidFill>
              </a:rPr>
              <a:t>на реализацию мероприятий муниципальных программ Новокубанского городского поселения </a:t>
            </a:r>
            <a:r>
              <a:rPr lang="ru-RU" sz="1400" dirty="0" smtClean="0"/>
              <a:t>составили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122 581,6 тыс.рублей </a:t>
            </a:r>
            <a:r>
              <a:rPr lang="ru-RU" sz="1400" dirty="0" smtClean="0"/>
              <a:t>(в том числе за </a:t>
            </a:r>
            <a:r>
              <a:rPr lang="ru-RU" sz="1400" b="1" i="1" dirty="0" smtClean="0">
                <a:solidFill>
                  <a:srgbClr val="7030A0"/>
                </a:solidFill>
              </a:rPr>
              <a:t>счет средств краевого и районного бюджетов </a:t>
            </a:r>
            <a:r>
              <a:rPr lang="ru-RU" sz="1400" dirty="0" smtClean="0"/>
              <a:t>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29 212,8 тыс.рублей</a:t>
            </a:r>
            <a:r>
              <a:rPr lang="ru-RU" sz="1400" dirty="0" smtClean="0"/>
              <a:t>), 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97,9%</a:t>
            </a:r>
            <a:r>
              <a:rPr lang="ru-RU" sz="1400" dirty="0" smtClean="0"/>
              <a:t> к утвержденным бюджетным назначениям.</a:t>
            </a:r>
          </a:p>
          <a:p>
            <a:pPr algn="just">
              <a:defRPr/>
            </a:pPr>
            <a:endParaRPr lang="ru-RU" sz="1200" dirty="0" smtClean="0"/>
          </a:p>
          <a:p>
            <a:pPr>
              <a:defRPr/>
            </a:pPr>
            <a:r>
              <a:rPr lang="ru-RU" sz="1200" b="1" i="1" dirty="0" smtClean="0">
                <a:solidFill>
                  <a:srgbClr val="7030A0"/>
                </a:solidFill>
                <a:latin typeface="+mn-lt"/>
              </a:rPr>
              <a:t>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14282" y="2143116"/>
          <a:ext cx="87154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28596" y="3857628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99,2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928794" y="3857628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15,0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4786314" y="3857628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714,1</a:t>
            </a:r>
            <a:endParaRPr lang="ru-RU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143636" y="3857628"/>
            <a:ext cx="1143008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576,4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3286116" y="3857628"/>
            <a:ext cx="1143008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262,6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715272" y="3857628"/>
            <a:ext cx="1143008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13,0</a:t>
            </a:r>
            <a:endParaRPr lang="ru-RU" sz="20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71604" y="142852"/>
            <a:ext cx="7358114" cy="114300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Расходы бюджета Новокубанского городского поселения Новокубанского района по муниципальным программам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2017 году (тыс. рублей)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85720" y="2071678"/>
          <a:ext cx="2214578" cy="4135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14348" y="3929066"/>
            <a:ext cx="1285884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1 286,8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Объект 2"/>
          <p:cNvSpPr txBox="1">
            <a:spLocks/>
          </p:cNvSpPr>
          <p:nvPr/>
        </p:nvSpPr>
        <p:spPr bwMode="auto">
          <a:xfrm>
            <a:off x="214282" y="1285860"/>
            <a:ext cx="8929718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 algn="just">
              <a:defRPr/>
            </a:pPr>
            <a:r>
              <a:rPr lang="ru-RU" sz="1200" b="1" i="1" dirty="0" smtClean="0">
                <a:solidFill>
                  <a:srgbClr val="7030A0"/>
                </a:solidFill>
              </a:rPr>
              <a:t>           Расходы на реализацию муниципальной программы </a:t>
            </a:r>
            <a:r>
              <a:rPr lang="ru-RU" sz="1200" dirty="0" smtClean="0"/>
              <a:t>составили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1 286,8 тыс.рублей </a:t>
            </a:r>
            <a:r>
              <a:rPr lang="ru-RU" sz="1200" dirty="0" smtClean="0"/>
              <a:t>(в том числе </a:t>
            </a:r>
            <a:r>
              <a:rPr lang="ru-RU" sz="1200" b="1" i="1" dirty="0" smtClean="0">
                <a:solidFill>
                  <a:srgbClr val="7030A0"/>
                </a:solidFill>
              </a:rPr>
              <a:t>за счет средств краевого бюджета </a:t>
            </a:r>
            <a:r>
              <a:rPr lang="ru-RU" sz="1200" dirty="0" smtClean="0"/>
              <a:t>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765,9 тыс.рублей</a:t>
            </a:r>
            <a:r>
              <a:rPr lang="ru-RU" sz="1200" dirty="0" smtClean="0"/>
              <a:t>), 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97,9%</a:t>
            </a:r>
            <a:r>
              <a:rPr lang="ru-RU" sz="1200" dirty="0" smtClean="0"/>
              <a:t> к утвержденным бюджетным назначениям.</a:t>
            </a:r>
          </a:p>
          <a:p>
            <a:pPr>
              <a:defRPr/>
            </a:pPr>
            <a:r>
              <a:rPr lang="ru-RU" sz="1200" b="1" i="1" dirty="0" smtClean="0">
                <a:solidFill>
                  <a:srgbClr val="7030A0"/>
                </a:solidFill>
                <a:latin typeface="+mn-lt"/>
              </a:rPr>
              <a:t>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00166" y="142852"/>
            <a:ext cx="7358114" cy="114300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eaLnBrk="0" hangingPunct="0">
              <a:defRPr/>
            </a:pPr>
            <a:r>
              <a:rPr lang="ru-RU" sz="2400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 </a:t>
            </a:r>
            <a:br>
              <a:rPr lang="ru-RU" sz="2400" b="1" dirty="0">
                <a:solidFill>
                  <a:srgbClr val="36477D"/>
                </a:solidFill>
                <a:latin typeface="Times New Roman" pitchFamily="18" charset="0"/>
              </a:rPr>
            </a:br>
            <a:r>
              <a:rPr lang="ru-RU" sz="2400" b="1" dirty="0">
                <a:solidFill>
                  <a:srgbClr val="36477D"/>
                </a:solidFill>
                <a:latin typeface="Times New Roman" pitchFamily="18" charset="0"/>
              </a:rPr>
              <a:t>«</a:t>
            </a:r>
            <a:r>
              <a:rPr lang="ru-RU" sz="2400" b="1" i="1" dirty="0">
                <a:solidFill>
                  <a:srgbClr val="36477D"/>
                </a:solidFill>
                <a:latin typeface="Times New Roman" pitchFamily="18" charset="0"/>
              </a:rPr>
              <a:t>Социальная поддержка граждан»</a:t>
            </a:r>
          </a:p>
          <a:p>
            <a:pPr marL="342900" indent="-342900" algn="ctr" eaLnBrk="0" hangingPunct="0">
              <a:defRPr/>
            </a:pPr>
            <a:r>
              <a:rPr lang="ru-RU" sz="2400" b="1" dirty="0">
                <a:solidFill>
                  <a:srgbClr val="36477D"/>
                </a:solidFill>
                <a:latin typeface="Times New Roman" pitchFamily="18" charset="0"/>
              </a:rPr>
              <a:t>на 2015 - 2021 год</a:t>
            </a:r>
          </a:p>
        </p:txBody>
      </p:sp>
      <p:sp>
        <p:nvSpPr>
          <p:cNvPr id="9" name="Объект 2"/>
          <p:cNvSpPr txBox="1">
            <a:spLocks/>
          </p:cNvSpPr>
          <p:nvPr/>
        </p:nvSpPr>
        <p:spPr bwMode="auto">
          <a:xfrm>
            <a:off x="2643174" y="2071678"/>
            <a:ext cx="635798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            По подпрограмме «Обеспечение жильем молодых семей» </a:t>
            </a:r>
            <a:r>
              <a:rPr lang="ru-RU" sz="1200" dirty="0" smtClean="0"/>
              <a:t>расходы исполнены на общую сумму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1006,8 тыс.рублей</a:t>
            </a:r>
            <a:r>
              <a:rPr lang="ru-RU" sz="1200" dirty="0" smtClean="0"/>
              <a:t>, в том числе средства краевого бюджета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765,8 тыс.рублей</a:t>
            </a:r>
            <a:r>
              <a:rPr lang="ru-RU" sz="1200" dirty="0" smtClean="0"/>
              <a:t>, местного бюджета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241,0 тыс.рублей</a:t>
            </a:r>
            <a:r>
              <a:rPr lang="ru-RU" sz="1200" dirty="0" smtClean="0"/>
              <a:t>. Поддержка оказана 2-ум молодым семьям.</a:t>
            </a:r>
          </a:p>
          <a:p>
            <a:pPr algn="just"/>
            <a:r>
              <a:rPr lang="ru-RU" sz="1200" dirty="0" smtClean="0"/>
              <a:t>            </a:t>
            </a:r>
          </a:p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            По подпрограмме «Взаимодействие администрации Новокубанского городского поселения Новокубанского района с Районным Советом ветеранов войны, труда Вооруженных Сил и правоохранительных органов на 2015-2021 годы»</a:t>
            </a:r>
            <a:r>
              <a:rPr lang="ru-RU" sz="1200" dirty="0" smtClean="0"/>
              <a:t> израсходовано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70,0 тыс. рублей</a:t>
            </a:r>
            <a:r>
              <a:rPr lang="ru-RU" sz="1200" dirty="0" smtClean="0"/>
              <a:t>;</a:t>
            </a:r>
          </a:p>
          <a:p>
            <a:pPr algn="just"/>
            <a:endParaRPr lang="ru-RU" sz="1200" dirty="0" smtClean="0"/>
          </a:p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            По подпрограмме «Взаимодействие администрации Новокубанского городского поселения Новокубанского района Краснодарской краевой организации общероссийской общественной организации инвалидов «Всероссийское ордена Трудового Красного Знамени Общество слепых на 2015-2021 годы»</a:t>
            </a:r>
            <a:r>
              <a:rPr lang="ru-RU" sz="1200" dirty="0" smtClean="0"/>
              <a:t> израсходовано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10,0 тыс. рублей</a:t>
            </a:r>
            <a:r>
              <a:rPr lang="ru-RU" sz="1200" dirty="0" smtClean="0"/>
              <a:t>;</a:t>
            </a:r>
          </a:p>
          <a:p>
            <a:pPr algn="just"/>
            <a:endParaRPr lang="ru-RU" sz="1200" dirty="0" smtClean="0"/>
          </a:p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            По подпрограмме «Поддержка Новокубанского хуторского   казачьего общества Новокубанского районного казачьего общества </a:t>
            </a:r>
            <a:r>
              <a:rPr lang="ru-RU" sz="1200" b="1" i="1" dirty="0" err="1" smtClean="0">
                <a:solidFill>
                  <a:srgbClr val="7030A0"/>
                </a:solidFill>
              </a:rPr>
              <a:t>Лабинского</a:t>
            </a:r>
            <a:r>
              <a:rPr lang="ru-RU" sz="1200" b="1" i="1" dirty="0" smtClean="0">
                <a:solidFill>
                  <a:srgbClr val="7030A0"/>
                </a:solidFill>
              </a:rPr>
              <a:t> </a:t>
            </a:r>
            <a:r>
              <a:rPr lang="ru-RU" sz="1200" b="1" i="1" dirty="0" err="1" smtClean="0">
                <a:solidFill>
                  <a:srgbClr val="7030A0"/>
                </a:solidFill>
              </a:rPr>
              <a:t>отдельского</a:t>
            </a:r>
            <a:r>
              <a:rPr lang="ru-RU" sz="1200" b="1" i="1" dirty="0" smtClean="0">
                <a:solidFill>
                  <a:srgbClr val="7030A0"/>
                </a:solidFill>
              </a:rPr>
              <a:t> Казачьего общества Кубанского войскового казачьего общества «Кубанское казачье общество» </a:t>
            </a:r>
            <a:r>
              <a:rPr lang="ru-RU" sz="1200" dirty="0" smtClean="0"/>
              <a:t>предоставлены субсидии на поддержку  Новокубанского хуторского   казачьего общества Новокубанского районного казачьего общества в сумме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200,0 тыс.рублей</a:t>
            </a:r>
            <a:r>
              <a:rPr lang="ru-RU" sz="1200" dirty="0" smtClean="0"/>
              <a:t>.</a:t>
            </a:r>
          </a:p>
          <a:p>
            <a:pPr>
              <a:defRPr/>
            </a:pPr>
            <a:r>
              <a:rPr lang="ru-RU" sz="1200" b="1" i="1" dirty="0" smtClean="0">
                <a:solidFill>
                  <a:srgbClr val="7030A0"/>
                </a:solidFill>
                <a:latin typeface="+mn-lt"/>
              </a:rPr>
              <a:t>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14282" y="2214554"/>
          <a:ext cx="1643074" cy="4421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28596" y="4071942"/>
            <a:ext cx="1214446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32 729,4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Объект 2"/>
          <p:cNvSpPr txBox="1">
            <a:spLocks/>
          </p:cNvSpPr>
          <p:nvPr/>
        </p:nvSpPr>
        <p:spPr bwMode="auto">
          <a:xfrm>
            <a:off x="142844" y="1357298"/>
            <a:ext cx="885831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Clr>
                <a:schemeClr val="accent1"/>
              </a:buClr>
              <a:buSzPct val="68000"/>
              <a:defRPr/>
            </a:pPr>
            <a:r>
              <a:rPr lang="ru-RU" sz="1400" dirty="0" smtClean="0">
                <a:latin typeface="+mn-lt"/>
              </a:rPr>
              <a:t>     Расходы на реализацию </a:t>
            </a:r>
            <a:r>
              <a:rPr lang="ru-RU" sz="1400" b="1" i="1" dirty="0" smtClean="0">
                <a:solidFill>
                  <a:srgbClr val="7030A0"/>
                </a:solidFill>
                <a:latin typeface="+mn-lt"/>
              </a:rPr>
              <a:t>муниципальной программы «Комплексное и устойчивое развитие в сфере строительства, архитектуры и дорожного хозяйства»</a:t>
            </a:r>
            <a:r>
              <a:rPr lang="ru-RU" sz="1400" dirty="0" smtClean="0">
                <a:latin typeface="+mn-lt"/>
              </a:rPr>
              <a:t> составили в сумме </a:t>
            </a:r>
            <a:r>
              <a:rPr lang="ru-RU" sz="2000" b="1" dirty="0" smtClean="0">
                <a:solidFill>
                  <a:srgbClr val="FF0066"/>
                </a:solidFill>
                <a:latin typeface="Constantia" pitchFamily="18" charset="0"/>
              </a:rPr>
              <a:t>32 729,4 тыс.рублей </a:t>
            </a:r>
            <a:r>
              <a:rPr lang="ru-RU" sz="1400" dirty="0" smtClean="0"/>
              <a:t>(в том числе за счет средств краевого бюджета –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10 484,6 тыс.рублей</a:t>
            </a:r>
            <a:r>
              <a:rPr lang="ru-RU" sz="1400" dirty="0" smtClean="0"/>
              <a:t>), или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95,8%</a:t>
            </a:r>
            <a:b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</a:b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                                          </a:t>
            </a:r>
            <a:r>
              <a:rPr lang="ru-RU" sz="1400" dirty="0" smtClean="0"/>
              <a:t> к утвержденным бюджетным назначениям.</a:t>
            </a:r>
          </a:p>
          <a:p>
            <a:pPr algn="just">
              <a:spcBef>
                <a:spcPts val="0"/>
              </a:spcBef>
              <a:buClr>
                <a:schemeClr val="accent1"/>
              </a:buClr>
              <a:buSzPct val="68000"/>
              <a:defRPr/>
            </a:pPr>
            <a:endParaRPr lang="ru-RU" sz="2000" b="1" dirty="0" smtClean="0">
              <a:solidFill>
                <a:srgbClr val="FF0066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latin typeface="+mn-lt"/>
            </a:endParaRPr>
          </a:p>
          <a:p>
            <a:pPr algn="just">
              <a:defRPr/>
            </a:pPr>
            <a:endParaRPr lang="ru-RU" sz="1600" dirty="0">
              <a:latin typeface="+mn-lt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endParaRPr lang="ru-RU" dirty="0">
              <a:latin typeface="+mn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00166" y="214290"/>
            <a:ext cx="7286676" cy="100013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>
                <a:solidFill>
                  <a:srgbClr val="36477D"/>
                </a:solidFill>
                <a:latin typeface="Times New Roman" pitchFamily="18" charset="0"/>
              </a:rPr>
              <a:t>«Комплексное и устойчивое развитие в сфере строительства, архитектуры и дорожного хозяйства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1857356" y="2357430"/>
            <a:ext cx="728664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dirty="0" smtClean="0"/>
              <a:t>  </a:t>
            </a:r>
            <a:r>
              <a:rPr lang="ru-RU" sz="1400" b="1" i="1" dirty="0" smtClean="0">
                <a:solidFill>
                  <a:srgbClr val="7030A0"/>
                </a:solidFill>
              </a:rPr>
              <a:t>По подпрограмме «Обеспечение безопасности дорожного движения» в 2017 году израсходовано  </a:t>
            </a:r>
            <a:r>
              <a:rPr lang="ru-RU" sz="1400" dirty="0" smtClean="0"/>
              <a:t>- 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15 311,3 тыс. рублей</a:t>
            </a:r>
            <a:r>
              <a:rPr lang="ru-RU" sz="1400" dirty="0" smtClean="0"/>
              <a:t>, а именно:</a:t>
            </a:r>
          </a:p>
          <a:p>
            <a:pPr algn="just"/>
            <a:r>
              <a:rPr lang="ru-RU" sz="1000" dirty="0" smtClean="0"/>
              <a:t> - восстановление разметки проезжей части автомобильных дорог (1716,9 м2) 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727,6 тыс.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устройство разметки проезжей части автомобильных дорог (27,8 км)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200,3 тыс.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техническое обслуживание 7-ми светофорных объектов г. Новокубанска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569,0 тыс. рублей;</a:t>
            </a:r>
          </a:p>
          <a:p>
            <a:pPr algn="just"/>
            <a:r>
              <a:rPr lang="ru-RU" sz="1000" dirty="0" smtClean="0"/>
              <a:t>- борьба с зимней скользкостью по г. Новокубанску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584 тыс. рублей;</a:t>
            </a:r>
          </a:p>
          <a:p>
            <a:pPr algn="just"/>
            <a:r>
              <a:rPr lang="ru-RU" sz="1000" dirty="0" smtClean="0"/>
              <a:t>- мойка и ремонт мостов по следующим адресам ул. Ленина, ул. Первомайская, ул. Советская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50,3 тыс.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окрашивание бордюров вдоль автомобильных дорог 6749 м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98,4 тыс.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установка и замена дорожных знаков  75 шт. – 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186,9 тыс. 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замена транспортных и пешеходных светофоров на  пересечении улиц Первомайская и </a:t>
            </a:r>
            <a:r>
              <a:rPr lang="en-US" sz="1000" dirty="0" smtClean="0"/>
              <a:t>III </a:t>
            </a:r>
            <a:r>
              <a:rPr lang="ru-RU" sz="1000" dirty="0" smtClean="0"/>
              <a:t>Интернационала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518,9 тыс.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ямочный ремонт дорог с асфальтобетонным покрытием (4249 м2) на 46 улицах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2 600,0 тыс.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очистка дренажной системы от р. Кубань в с/т "Дружба" до ул. Кооперативной (4216м)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260,0 тыс.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очистка бордюров от наносного грунта и мусора 7 295м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490,0 тыс. рублей;</a:t>
            </a:r>
            <a:endParaRPr lang="ru-RU" sz="1000" dirty="0" smtClean="0"/>
          </a:p>
          <a:p>
            <a:r>
              <a:rPr lang="ru-RU" sz="1000" dirty="0" smtClean="0"/>
              <a:t>- ремонт тротуаров с асфальтобетонным покрытием (596,0 м)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1 611,9 тыс.</a:t>
            </a:r>
            <a:b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</a:b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замена бортовых камней 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597,1 тыс. 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закупка электроматериалов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302,0 тыс.рублей;</a:t>
            </a:r>
            <a:endParaRPr lang="ru-RU" sz="1000" dirty="0" smtClean="0"/>
          </a:p>
          <a:p>
            <a:r>
              <a:rPr lang="ru-RU" sz="1000" dirty="0" smtClean="0"/>
              <a:t>- техническое обслуживание уличного освещения (заменено ламп 612шт, </a:t>
            </a:r>
            <a:br>
              <a:rPr lang="ru-RU" sz="1000" dirty="0" smtClean="0"/>
            </a:br>
            <a:r>
              <a:rPr lang="ru-RU" sz="1000" dirty="0" smtClean="0"/>
              <a:t>восстановлено 68 обрывов проводов, устранено коротких замыканий на </a:t>
            </a:r>
            <a:br>
              <a:rPr lang="ru-RU" sz="1000" dirty="0" smtClean="0"/>
            </a:br>
            <a:r>
              <a:rPr lang="ru-RU" sz="1000" dirty="0" smtClean="0"/>
              <a:t>48 пролетах)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1040,6 тыс.рублей;</a:t>
            </a:r>
          </a:p>
          <a:p>
            <a:pPr algn="just"/>
            <a:r>
              <a:rPr lang="ru-RU" sz="1000" dirty="0" smtClean="0"/>
              <a:t>- приобретение грейдера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5 260,1 тыс.рублей;</a:t>
            </a:r>
            <a:endParaRPr lang="ru-RU" sz="1000" dirty="0" smtClean="0"/>
          </a:p>
          <a:p>
            <a:pPr>
              <a:buFontTx/>
              <a:buChar char="-"/>
            </a:pPr>
            <a:r>
              <a:rPr lang="ru-RU" sz="1000" dirty="0" smtClean="0"/>
              <a:t>разработка программы «Комплексное развитие транспортной инфраструктуры</a:t>
            </a:r>
            <a:br>
              <a:rPr lang="ru-RU" sz="1000" dirty="0" smtClean="0"/>
            </a:br>
            <a:r>
              <a:rPr lang="ru-RU" sz="1000" dirty="0" smtClean="0"/>
              <a:t> НГП НР»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- 98,0 тыс.рублей;</a:t>
            </a:r>
            <a:endParaRPr lang="ru-RU" sz="1000" dirty="0" smtClean="0"/>
          </a:p>
          <a:p>
            <a:pPr algn="just"/>
            <a:r>
              <a:rPr lang="ru-RU" sz="1000" dirty="0" smtClean="0"/>
              <a:t>- замена транспортных и пешеходных светофоров – </a:t>
            </a:r>
            <a:r>
              <a:rPr lang="ru-RU" sz="1050" b="1" dirty="0" smtClean="0">
                <a:solidFill>
                  <a:srgbClr val="FF0066"/>
                </a:solidFill>
                <a:latin typeface="Constantia" pitchFamily="18" charset="0"/>
              </a:rPr>
              <a:t>613,8 тыс.рублей.</a:t>
            </a:r>
            <a:endParaRPr lang="ru-RU" sz="1000" dirty="0" smtClean="0"/>
          </a:p>
        </p:txBody>
      </p:sp>
      <p:pic>
        <p:nvPicPr>
          <p:cNvPr id="12" name="Picture 2" descr="C:\Users\User\Desktop\общая\Тротуар Первомайская р-н стой стиля\IMG_505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477013" y="4714884"/>
            <a:ext cx="2666987" cy="200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142844" y="1857364"/>
          <a:ext cx="1643074" cy="4421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57158" y="3714752"/>
            <a:ext cx="1214446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32 729,4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500166" y="214290"/>
            <a:ext cx="7286676" cy="100013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>
                <a:solidFill>
                  <a:srgbClr val="36477D"/>
                </a:solidFill>
                <a:latin typeface="Times New Roman" pitchFamily="18" charset="0"/>
              </a:rPr>
              <a:t>«Комплексное и устойчивое развитие в сфере строительства, архитектуры и дорожного хозяйства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1857356" y="1428736"/>
            <a:ext cx="707236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dirty="0" smtClean="0"/>
              <a:t>      </a:t>
            </a:r>
            <a:r>
              <a:rPr lang="ru-RU" sz="1400" dirty="0" smtClean="0"/>
              <a:t>Расходы на реализацию </a:t>
            </a:r>
            <a:r>
              <a:rPr lang="ru-RU" sz="1400" b="1" i="1" dirty="0" smtClean="0">
                <a:solidFill>
                  <a:srgbClr val="7030A0"/>
                </a:solidFill>
              </a:rPr>
              <a:t>подпрограммы «Ремонт автомобильных дорог местного значения»</a:t>
            </a:r>
            <a:r>
              <a:rPr lang="ru-RU" sz="1400" dirty="0" smtClean="0"/>
              <a:t>  составили –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12 194,7 тыс. рублей</a:t>
            </a:r>
            <a:r>
              <a:rPr lang="ru-RU" sz="1400" dirty="0" smtClean="0"/>
              <a:t>, в том числе:</a:t>
            </a:r>
          </a:p>
          <a:p>
            <a:pPr algn="just"/>
            <a:r>
              <a:rPr lang="ru-RU" sz="1400" dirty="0" smtClean="0"/>
              <a:t>на мероприятия </a:t>
            </a:r>
            <a:r>
              <a:rPr lang="ru-RU" sz="1400" b="1" i="1" dirty="0" smtClean="0">
                <a:solidFill>
                  <a:srgbClr val="7030A0"/>
                </a:solidFill>
              </a:rPr>
              <a:t>подпрограммы «Строительство, реконструкция, капитальный ремонт и ремонт автомобильных дорог общего пользования местного значения на территории Краснодарского края» </a:t>
            </a:r>
            <a:r>
              <a:rPr lang="ru-RU" sz="1400" dirty="0" smtClean="0"/>
              <a:t>в Новокубанском городском поселении Новокубанского района государственной программы Краснодарского края </a:t>
            </a:r>
            <a:r>
              <a:rPr lang="ru-RU" sz="1400" b="1" i="1" dirty="0" smtClean="0">
                <a:solidFill>
                  <a:srgbClr val="7030A0"/>
                </a:solidFill>
              </a:rPr>
              <a:t>«Развитие сети автомобильных дорог Краснодарского края» </a:t>
            </a:r>
            <a:r>
              <a:rPr lang="ru-RU" sz="1400" dirty="0" smtClean="0"/>
              <a:t>направлено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11039,6 тыс. руб.,</a:t>
            </a:r>
            <a:r>
              <a:rPr lang="ru-RU" sz="1400" dirty="0" smtClean="0"/>
              <a:t> из них:</a:t>
            </a:r>
          </a:p>
          <a:p>
            <a:r>
              <a:rPr lang="ru-RU" sz="1400" dirty="0" smtClean="0"/>
              <a:t>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555,0 тыс. руб. </a:t>
            </a:r>
            <a:r>
              <a:rPr lang="ru-RU" sz="1400" dirty="0" smtClean="0"/>
              <a:t>из местного бюджета 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10484,6 тыс. руб. </a:t>
            </a:r>
            <a:r>
              <a:rPr lang="ru-RU" sz="1400" dirty="0" smtClean="0"/>
              <a:t>из краевого бюджета. </a:t>
            </a:r>
          </a:p>
          <a:p>
            <a:r>
              <a:rPr lang="ru-RU" sz="1000" dirty="0" smtClean="0"/>
              <a:t>              </a:t>
            </a:r>
          </a:p>
          <a:p>
            <a:r>
              <a:rPr lang="ru-RU" sz="1000" dirty="0" smtClean="0"/>
              <a:t>            </a:t>
            </a:r>
            <a:r>
              <a:rPr lang="ru-RU" sz="1400" dirty="0" smtClean="0"/>
              <a:t>На эти средства выполнен:</a:t>
            </a:r>
          </a:p>
          <a:p>
            <a:pPr>
              <a:buFontTx/>
              <a:buChar char="-"/>
            </a:pPr>
            <a:r>
              <a:rPr lang="ru-RU" sz="1400" dirty="0" smtClean="0"/>
              <a:t>ремонт дорожного покрытия из асфальтобетонной смеси по ул. Советской от ул. Первомайской до а/дороги "Подъезд к г. Новокубанск" протяженностью 1125м и тротуар по ул. Первомайской от ПК 0+00 (ул. Ленина) до ПК 3+50, протяженностью 341м;</a:t>
            </a:r>
          </a:p>
          <a:p>
            <a:pPr>
              <a:buFontTx/>
              <a:buChar char="-"/>
            </a:pPr>
            <a:r>
              <a:rPr lang="ru-RU" sz="1400" dirty="0" smtClean="0"/>
              <a:t>выполнены работы по ремонту внутридворовых территорий и проездов к дворовой территории многоквартирных домов в г. Новокубанске (подъезд к МКД № 2,4,6 пер. Цветочный) на сумму </a:t>
            </a:r>
            <a:r>
              <a:rPr lang="ru-RU" sz="1400" b="1" dirty="0" smtClean="0">
                <a:solidFill>
                  <a:srgbClr val="FF0066"/>
                </a:solidFill>
              </a:rPr>
              <a:t>344,1 тыс. руб.</a:t>
            </a:r>
            <a:r>
              <a:rPr lang="ru-RU" sz="1400" dirty="0" smtClean="0"/>
              <a:t> протяженностью 159м с устройством отвода атмосферных осадков;</a:t>
            </a:r>
          </a:p>
          <a:p>
            <a:pPr>
              <a:buFontTx/>
              <a:buChar char="-"/>
            </a:pPr>
            <a:r>
              <a:rPr lang="ru-RU" sz="1400" dirty="0" smtClean="0"/>
              <a:t>изготовлен и установлен остановочный павильон по ул. Западной на сумму </a:t>
            </a:r>
            <a:r>
              <a:rPr lang="ru-RU" sz="1400" b="1" dirty="0" smtClean="0">
                <a:solidFill>
                  <a:srgbClr val="FF0066"/>
                </a:solidFill>
              </a:rPr>
              <a:t>56,0 тыс. </a:t>
            </a:r>
            <a:r>
              <a:rPr lang="ru-RU" sz="1400" b="1" dirty="0" err="1" smtClean="0">
                <a:solidFill>
                  <a:srgbClr val="FF0066"/>
                </a:solidFill>
              </a:rPr>
              <a:t>руб</a:t>
            </a:r>
            <a:r>
              <a:rPr lang="ru-RU" sz="1400" dirty="0" smtClean="0"/>
              <a:t>;</a:t>
            </a:r>
          </a:p>
          <a:p>
            <a:pPr>
              <a:buFontTx/>
              <a:buChar char="-"/>
            </a:pPr>
            <a:r>
              <a:rPr lang="ru-RU" sz="1400" dirty="0" smtClean="0"/>
              <a:t>по ул. Первомайской в районе МКД №95 выполнен ремонт дорожного покрытия и парковочных мест из асфальтобетонного покрытия с установкой бортовых камней 315,8 м2 на сумму </a:t>
            </a:r>
            <a:r>
              <a:rPr lang="ru-RU" sz="1400" b="1" dirty="0" smtClean="0">
                <a:solidFill>
                  <a:srgbClr val="FF0066"/>
                </a:solidFill>
              </a:rPr>
              <a:t>292,1 тыс. </a:t>
            </a:r>
            <a:r>
              <a:rPr lang="ru-RU" sz="1400" b="1" dirty="0" err="1" smtClean="0">
                <a:solidFill>
                  <a:srgbClr val="FF0066"/>
                </a:solidFill>
              </a:rPr>
              <a:t>руб</a:t>
            </a:r>
            <a:r>
              <a:rPr lang="ru-RU" sz="1400" dirty="0" smtClean="0"/>
              <a:t>;</a:t>
            </a:r>
          </a:p>
          <a:p>
            <a:pPr>
              <a:buFontTx/>
              <a:buChar char="-"/>
            </a:pPr>
            <a:r>
              <a:rPr lang="ru-RU" sz="1400" dirty="0" smtClean="0"/>
              <a:t>поставка </a:t>
            </a:r>
            <a:r>
              <a:rPr lang="ru-RU" sz="1400" dirty="0" err="1" smtClean="0"/>
              <a:t>гравийно-песчанной</a:t>
            </a:r>
            <a:r>
              <a:rPr lang="ru-RU" sz="1400" dirty="0" smtClean="0"/>
              <a:t> смеси – </a:t>
            </a:r>
            <a:r>
              <a:rPr lang="ru-RU" sz="1400" b="1" dirty="0" smtClean="0">
                <a:solidFill>
                  <a:srgbClr val="FF0066"/>
                </a:solidFill>
              </a:rPr>
              <a:t>349,9 тыс.рублей</a:t>
            </a:r>
            <a:r>
              <a:rPr lang="ru-RU" sz="1400" dirty="0" smtClean="0"/>
              <a:t>.</a:t>
            </a:r>
          </a:p>
          <a:p>
            <a:pPr algn="just">
              <a:buFontTx/>
              <a:buChar char="-"/>
            </a:pPr>
            <a:endParaRPr lang="ru-RU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14282" y="1857364"/>
          <a:ext cx="1643074" cy="4421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28596" y="3786190"/>
            <a:ext cx="1214446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32 729,4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500166" y="214290"/>
            <a:ext cx="7286676" cy="100013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>
                <a:solidFill>
                  <a:srgbClr val="36477D"/>
                </a:solidFill>
                <a:latin typeface="Times New Roman" pitchFamily="18" charset="0"/>
              </a:rPr>
              <a:t>«Комплексное и устойчивое развитие в сфере строительства, архитектуры и дорожного хозяйства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2071638" y="1428736"/>
            <a:ext cx="7072362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dirty="0" smtClean="0"/>
              <a:t>      </a:t>
            </a:r>
            <a:r>
              <a:rPr lang="ru-RU" sz="1400" b="1" i="1" dirty="0" smtClean="0">
                <a:solidFill>
                  <a:srgbClr val="7030A0"/>
                </a:solidFill>
              </a:rPr>
              <a:t>По подпрограмме  «Управление муниципальным имуществом» </a:t>
            </a:r>
            <a:r>
              <a:rPr lang="ru-RU" sz="1400" dirty="0" smtClean="0"/>
              <a:t>расходы исполнены в сумме 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5 021,1 тыс. рублей</a:t>
            </a:r>
            <a:r>
              <a:rPr lang="ru-RU" sz="1400" dirty="0" smtClean="0"/>
              <a:t>, из них:</a:t>
            </a:r>
          </a:p>
          <a:p>
            <a:r>
              <a:rPr lang="ru-RU" sz="1400" dirty="0" smtClean="0"/>
              <a:t>- выкуп жилых помещений и земельного участка по ул.Ленина, 1 (7 квартир, 8 собственников) – 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4 430,8 тыс. рублей</a:t>
            </a:r>
            <a:r>
              <a:rPr lang="ru-RU" sz="1400" dirty="0" smtClean="0"/>
              <a:t>;</a:t>
            </a:r>
          </a:p>
          <a:p>
            <a:r>
              <a:rPr lang="ru-RU" sz="1400" dirty="0" smtClean="0"/>
              <a:t>- оценка муниципального имущества, оценка арендной платы за пользование муниципальным имуществом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92,0 тыс.рублей</a:t>
            </a:r>
            <a:r>
              <a:rPr lang="ru-RU" sz="1400" dirty="0" smtClean="0"/>
              <a:t>;</a:t>
            </a:r>
          </a:p>
          <a:p>
            <a:r>
              <a:rPr lang="ru-RU" sz="1400" dirty="0" smtClean="0"/>
              <a:t>- подготовка проекта внесение изменений в документы территориального планирования (генеральный план, правила ПЗЗ)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198,0 тыс.рублей</a:t>
            </a:r>
            <a:r>
              <a:rPr lang="ru-RU" sz="1400" dirty="0" smtClean="0"/>
              <a:t>;</a:t>
            </a:r>
          </a:p>
          <a:p>
            <a:r>
              <a:rPr lang="ru-RU" sz="1400" dirty="0" smtClean="0"/>
              <a:t>- проведение технической инвентаризации и подготовка технической документации для регистрации права муниципальной собственности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251,2 тыс.рублей</a:t>
            </a:r>
            <a:r>
              <a:rPr lang="ru-RU" sz="1400" dirty="0" smtClean="0"/>
              <a:t>;</a:t>
            </a:r>
          </a:p>
          <a:p>
            <a:r>
              <a:rPr lang="ru-RU" sz="1400" dirty="0" smtClean="0"/>
              <a:t>- разработка программы «Комплексное развитие поселения» -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49,1 тыс.рублей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         Отдельные мероприятия программы направлены на подготовку градостроительной и землеустроительной документации и исполнены в сумме 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202,3 тыс. рублей.</a:t>
            </a:r>
          </a:p>
          <a:p>
            <a:pPr algn="just"/>
            <a:endParaRPr lang="ru-RU" sz="1400" dirty="0" smtClean="0"/>
          </a:p>
        </p:txBody>
      </p:sp>
      <p:pic>
        <p:nvPicPr>
          <p:cNvPr id="8" name="Picture 2" descr="C:\Users\Админ\Desktop\кв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57488" y="4500570"/>
            <a:ext cx="2571736" cy="1928802"/>
          </a:xfrm>
          <a:prstGeom prst="rect">
            <a:avLst/>
          </a:prstGeom>
          <a:noFill/>
        </p:spPr>
      </p:pic>
      <p:pic>
        <p:nvPicPr>
          <p:cNvPr id="9" name="Picture 2" descr="C:\Users\1\Desktop\отчет гл за 2016 г\32694.jpg"/>
          <p:cNvPicPr>
            <a:picLocks noChangeAspect="1" noChangeArrowheads="1"/>
          </p:cNvPicPr>
          <p:nvPr/>
        </p:nvPicPr>
        <p:blipFill>
          <a:blip r:embed="rId9" cstate="print"/>
          <a:srcRect r="-465" b="5167"/>
          <a:stretch>
            <a:fillRect/>
          </a:stretch>
        </p:blipFill>
        <p:spPr bwMode="auto">
          <a:xfrm>
            <a:off x="5429256" y="4500570"/>
            <a:ext cx="257176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85720" y="2285992"/>
          <a:ext cx="164307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28596" y="4000504"/>
            <a:ext cx="135732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32 391,0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500166" y="214290"/>
            <a:ext cx="7286676" cy="7858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«Развитие жилищно-коммунального хозяйства»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142844" y="1357298"/>
            <a:ext cx="900115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Clr>
                <a:schemeClr val="accent1"/>
              </a:buClr>
              <a:buSzPct val="68000"/>
              <a:defRPr/>
            </a:pPr>
            <a:r>
              <a:rPr lang="ru-RU" sz="1550" dirty="0" smtClean="0">
                <a:latin typeface="+mn-lt"/>
              </a:rPr>
              <a:t>       На </a:t>
            </a:r>
            <a:r>
              <a:rPr lang="ru-RU" sz="1550" dirty="0">
                <a:latin typeface="+mn-lt"/>
              </a:rPr>
              <a:t>реализацию мероприятий </a:t>
            </a:r>
            <a:r>
              <a:rPr lang="ru-RU" sz="1550" b="1" i="1" dirty="0">
                <a:solidFill>
                  <a:srgbClr val="7030A0"/>
                </a:solidFill>
                <a:latin typeface="+mn-lt"/>
              </a:rPr>
              <a:t>муниципальной программы «Развитие жилищно – коммунального хозяйства»</a:t>
            </a:r>
            <a:r>
              <a:rPr lang="ru-RU" sz="1550" dirty="0">
                <a:latin typeface="+mn-lt"/>
              </a:rPr>
              <a:t> </a:t>
            </a:r>
            <a:r>
              <a:rPr lang="ru-RU" sz="1550" dirty="0" smtClean="0">
                <a:latin typeface="+mn-lt"/>
              </a:rPr>
              <a:t>израсходовано </a:t>
            </a:r>
            <a:r>
              <a:rPr lang="ru-RU" sz="2000" b="1" dirty="0" smtClean="0">
                <a:solidFill>
                  <a:srgbClr val="FF0066"/>
                </a:solidFill>
                <a:latin typeface="Constantia" pitchFamily="18" charset="0"/>
              </a:rPr>
              <a:t>32 391,0 тыс.рублей</a:t>
            </a:r>
            <a:r>
              <a:rPr lang="ru-RU" sz="1550" dirty="0" smtClean="0"/>
              <a:t>, или 97,5% к утвержденным бюджетным назначениям.</a:t>
            </a:r>
          </a:p>
          <a:p>
            <a:pPr algn="just">
              <a:spcBef>
                <a:spcPts val="0"/>
              </a:spcBef>
              <a:buClr>
                <a:schemeClr val="accent1"/>
              </a:buClr>
              <a:buSzPct val="68000"/>
              <a:defRPr/>
            </a:pPr>
            <a:endParaRPr lang="ru-RU" sz="2000" b="1" dirty="0">
              <a:solidFill>
                <a:srgbClr val="FF0066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latin typeface="+mn-lt"/>
            </a:endParaRPr>
          </a:p>
          <a:p>
            <a:pPr algn="just">
              <a:defRPr/>
            </a:pPr>
            <a:endParaRPr lang="ru-RU" sz="1600" dirty="0">
              <a:latin typeface="+mn-lt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endParaRPr lang="ru-RU" dirty="0">
              <a:latin typeface="+mn-lt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2000232" y="2071678"/>
            <a:ext cx="714376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b="1" i="1" dirty="0" smtClean="0">
                <a:solidFill>
                  <a:srgbClr val="7030A0"/>
                </a:solidFill>
              </a:rPr>
              <a:t>По подпрограмме «Развитие водоснабжения и водоотведения»</a:t>
            </a:r>
            <a:r>
              <a:rPr lang="ru-RU" sz="1400" dirty="0" smtClean="0"/>
              <a:t> расходы исполнены в сумме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 32 391,0 тыс.рублей</a:t>
            </a:r>
            <a:r>
              <a:rPr lang="ru-RU" sz="1400" dirty="0" smtClean="0"/>
              <a:t>, из них выполнены работы по:</a:t>
            </a:r>
          </a:p>
          <a:p>
            <a:r>
              <a:rPr lang="ru-RU" sz="1400" dirty="0" smtClean="0"/>
              <a:t>      - </a:t>
            </a:r>
            <a:r>
              <a:rPr lang="ru-RU" sz="1250" dirty="0" smtClean="0"/>
              <a:t>по текущему ремонту артезианских скважин №2, №4а, №7 в г. Новокубанске на сумму - 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450,0 тыс. руб.</a:t>
            </a:r>
          </a:p>
          <a:p>
            <a:r>
              <a:rPr lang="ru-RU" sz="1250" dirty="0" smtClean="0"/>
              <a:t>       - выполнен ремонт наружной водопроводной сети по ул. Советской от ул. Воровского до ул. Октябрьской протяженностью 625м на сумму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1216,1 тыс. руб</a:t>
            </a:r>
            <a:r>
              <a:rPr lang="ru-RU" sz="1250" dirty="0" smtClean="0"/>
              <a:t>.</a:t>
            </a:r>
          </a:p>
          <a:p>
            <a:r>
              <a:rPr lang="ru-RU" sz="1250" dirty="0" smtClean="0"/>
              <a:t>       - выполнены работы по текущему ремонту наружных водопроводных сетей (от насосной станции по ул. Спортивной до котельной МКР №23) протяженностью 372м на сумму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1139,1 тыс. руб</a:t>
            </a:r>
            <a:r>
              <a:rPr lang="ru-RU" sz="1250" dirty="0" smtClean="0"/>
              <a:t>.</a:t>
            </a:r>
          </a:p>
          <a:p>
            <a:r>
              <a:rPr lang="ru-RU" sz="1250" dirty="0" smtClean="0"/>
              <a:t>       - МУП «Новокубанский городской водоканал» предоставлена субсидия на приобретение установки насосной гидродинамической </a:t>
            </a:r>
            <a:r>
              <a:rPr lang="ru-RU" sz="1250" dirty="0" err="1" smtClean="0"/>
              <a:t>кавитационной</a:t>
            </a:r>
            <a:r>
              <a:rPr lang="ru-RU" sz="1250" dirty="0" smtClean="0"/>
              <a:t> очистки канализационных систем на сумму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403,9 тыс. руб</a:t>
            </a:r>
            <a:r>
              <a:rPr lang="ru-RU" sz="1250" dirty="0" smtClean="0"/>
              <a:t>.</a:t>
            </a:r>
          </a:p>
        </p:txBody>
      </p:sp>
      <p:pic>
        <p:nvPicPr>
          <p:cNvPr id="10" name="Picture 2" descr="C:\Users\Админ\Desktop\промывк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00364" y="4500570"/>
            <a:ext cx="2428860" cy="1857388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429256" y="4500570"/>
            <a:ext cx="235745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85720" y="2285992"/>
          <a:ext cx="164307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28596" y="4000504"/>
            <a:ext cx="135732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32 391,0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500166" y="214290"/>
            <a:ext cx="7286676" cy="7858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«Развитие жилищно-коммунального хозяйства»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2000232" y="1857364"/>
            <a:ext cx="714376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400" dirty="0" smtClean="0"/>
              <a:t>- </a:t>
            </a:r>
            <a:r>
              <a:rPr lang="ru-RU" sz="1200" dirty="0" smtClean="0"/>
              <a:t>уличное освещение активная электроэнергия 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6 805,6 тыс. 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оплата за ливневые стоки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2 440,5 тыс. 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отлов безнадзорных животных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496,1 тыс. 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механизированная побелка деревьев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100,1 тыс. 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ликвидация стихийных свалок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829,3 тыс. 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сбор и вывоз крупногабаритного мусора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1 200,0 тыс. рублей</a:t>
            </a:r>
            <a:r>
              <a:rPr lang="ru-RU" sz="1200" dirty="0" smtClean="0"/>
              <a:t>;</a:t>
            </a:r>
            <a:br>
              <a:rPr lang="ru-RU" sz="1200" dirty="0" smtClean="0"/>
            </a:br>
            <a:r>
              <a:rPr lang="ru-RU" sz="1200" dirty="0" smtClean="0"/>
              <a:t>- сплошная дератизация, дезинсекция территорий от блох, клещей, дезинсекция прибрежной зоны водоемов от личинок комара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136,5 тыс. 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сбор случайного мусора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2 120,2 тыс. 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кошение сорной растительности тракторной косилкой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335,4 тыс. 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приобретены детские игровые формы для оборудования детских площадок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184,0 тыс. 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выполнен ремонт памятника М.Ю. Лермонтову с благоустройством территории по ул. Лермонтова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406,0 тыс.рублей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выполнены работы по очистке дренажной сети от детского сада №3 до ул. Ленина протяженностью 530м на сумму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109,8 тыс. руб</a:t>
            </a:r>
            <a:r>
              <a:rPr lang="ru-RU" sz="1200" dirty="0" smtClean="0"/>
              <a:t>.</a:t>
            </a:r>
          </a:p>
        </p:txBody>
      </p:sp>
      <p:pic>
        <p:nvPicPr>
          <p:cNvPr id="9" name="Picture 2" descr="C:\Documents and Settings\ПК\Рабочий стол\отчет главы за 2015 г\фото\2013_01_08_1_729x54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71670" y="4857760"/>
            <a:ext cx="2000232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Изображение 19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14744" y="5143512"/>
            <a:ext cx="200026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286380" y="4857760"/>
            <a:ext cx="2000264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C:\Users\User\Desktop\мухин\лермантов\IMG_7400-29-01-18-07-55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000892" y="5143512"/>
            <a:ext cx="1857388" cy="1571636"/>
          </a:xfrm>
          <a:prstGeom prst="rect">
            <a:avLst/>
          </a:prstGeom>
          <a:noFill/>
        </p:spPr>
      </p:pic>
      <p:pic>
        <p:nvPicPr>
          <p:cNvPr id="13" name="Picture 5" descr="C:\Users\User\Desktop\ОТЧЕТ ГЛАВЫ\Парк\фото работ\тренажеры и площадка\IMG-20170825-WA0006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29454" y="1500174"/>
            <a:ext cx="2095514" cy="1571636"/>
          </a:xfrm>
          <a:prstGeom prst="rect">
            <a:avLst/>
          </a:prstGeom>
          <a:noFill/>
        </p:spPr>
      </p:pic>
      <p:sp>
        <p:nvSpPr>
          <p:cNvPr id="19" name="Объект 2"/>
          <p:cNvSpPr txBox="1">
            <a:spLocks/>
          </p:cNvSpPr>
          <p:nvPr/>
        </p:nvSpPr>
        <p:spPr bwMode="auto">
          <a:xfrm>
            <a:off x="142844" y="1428736"/>
            <a:ext cx="685804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400" b="1" i="1" dirty="0" smtClean="0">
                <a:solidFill>
                  <a:srgbClr val="7030A0"/>
                </a:solidFill>
              </a:rPr>
              <a:t>        По подпрограмме «Благоустройство территории Новокубанского городского поселения Новокубанского района»</a:t>
            </a:r>
            <a:r>
              <a:rPr lang="ru-RU" sz="1400" dirty="0" smtClean="0"/>
              <a:t> расходы исполнены в сумме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15 432,9 тыс.рублей</a:t>
            </a:r>
            <a:r>
              <a:rPr lang="ru-RU" sz="1400" dirty="0" smtClean="0"/>
              <a:t>, </a:t>
            </a:r>
            <a:br>
              <a:rPr lang="ru-RU" sz="1400" dirty="0" smtClean="0"/>
            </a:br>
            <a:r>
              <a:rPr lang="ru-RU" sz="1400" dirty="0" smtClean="0"/>
              <a:t>из них:</a:t>
            </a:r>
          </a:p>
          <a:p>
            <a:endParaRPr lang="ru-RU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85720" y="2285992"/>
          <a:ext cx="164307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428596" y="4000504"/>
            <a:ext cx="135732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32 391,0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500166" y="214290"/>
            <a:ext cx="7286676" cy="7858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«Развитие жилищно-коммунального хозяйства»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142844" y="1357298"/>
            <a:ext cx="9001156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Clr>
                <a:schemeClr val="accent1"/>
              </a:buClr>
              <a:buSzPct val="68000"/>
              <a:defRPr/>
            </a:pPr>
            <a:r>
              <a:rPr lang="ru-RU" sz="1550" dirty="0" smtClean="0">
                <a:latin typeface="+mn-lt"/>
              </a:rPr>
              <a:t>       На </a:t>
            </a:r>
            <a:r>
              <a:rPr lang="ru-RU" sz="1550" dirty="0">
                <a:latin typeface="+mn-lt"/>
              </a:rPr>
              <a:t>реализацию мероприятий </a:t>
            </a:r>
            <a:r>
              <a:rPr lang="ru-RU" sz="1550" b="1" i="1" dirty="0">
                <a:solidFill>
                  <a:srgbClr val="7030A0"/>
                </a:solidFill>
                <a:latin typeface="+mn-lt"/>
              </a:rPr>
              <a:t>муниципальной программы «Развитие жилищно – коммунального хозяйства»</a:t>
            </a:r>
            <a:r>
              <a:rPr lang="ru-RU" sz="1550" dirty="0">
                <a:latin typeface="+mn-lt"/>
              </a:rPr>
              <a:t> </a:t>
            </a:r>
            <a:r>
              <a:rPr lang="ru-RU" sz="1550" dirty="0" smtClean="0">
                <a:latin typeface="+mn-lt"/>
              </a:rPr>
              <a:t>израсходовано </a:t>
            </a:r>
            <a:r>
              <a:rPr lang="ru-RU" sz="2000" b="1" dirty="0" smtClean="0">
                <a:solidFill>
                  <a:srgbClr val="FF0066"/>
                </a:solidFill>
                <a:latin typeface="Constantia" pitchFamily="18" charset="0"/>
              </a:rPr>
              <a:t>32 391,0 тыс.рублей</a:t>
            </a:r>
            <a:r>
              <a:rPr lang="ru-RU" sz="1550" dirty="0" smtClean="0"/>
              <a:t>, или 97,5% к утвержденным бюджетным назначениям.</a:t>
            </a:r>
          </a:p>
          <a:p>
            <a:pPr algn="just">
              <a:spcBef>
                <a:spcPts val="0"/>
              </a:spcBef>
              <a:buClr>
                <a:schemeClr val="accent1"/>
              </a:buClr>
              <a:buSzPct val="68000"/>
              <a:defRPr/>
            </a:pPr>
            <a:endParaRPr lang="ru-RU" sz="2000" b="1" dirty="0">
              <a:solidFill>
                <a:srgbClr val="FF0066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latin typeface="+mn-lt"/>
            </a:endParaRPr>
          </a:p>
          <a:p>
            <a:pPr algn="just">
              <a:defRPr/>
            </a:pPr>
            <a:endParaRPr lang="ru-RU" sz="1600" dirty="0">
              <a:latin typeface="+mn-lt"/>
            </a:endParaRP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endParaRPr lang="ru-RU" dirty="0">
              <a:latin typeface="+mn-lt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2000232" y="2071678"/>
            <a:ext cx="728667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dirty="0" smtClean="0"/>
              <a:t>     </a:t>
            </a:r>
            <a:r>
              <a:rPr lang="ru-RU" sz="1400" b="1" i="1" dirty="0" smtClean="0">
                <a:solidFill>
                  <a:srgbClr val="7030A0"/>
                </a:solidFill>
              </a:rPr>
              <a:t>Отдельные мероприятия программы</a:t>
            </a:r>
            <a:r>
              <a:rPr lang="ru-RU" sz="1400" dirty="0" smtClean="0"/>
              <a:t> составили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12 837,2 тыс. рублей</a:t>
            </a:r>
            <a:r>
              <a:rPr lang="ru-RU" sz="1400" dirty="0" smtClean="0"/>
              <a:t>. Данные средства направлены на обеспечение деятельности:</a:t>
            </a:r>
          </a:p>
          <a:p>
            <a:r>
              <a:rPr lang="ru-RU" sz="1400" dirty="0" smtClean="0"/>
              <a:t> </a:t>
            </a:r>
            <a:r>
              <a:rPr lang="ru-RU" sz="1400" b="1" i="1" dirty="0" smtClean="0">
                <a:solidFill>
                  <a:srgbClr val="7030A0"/>
                </a:solidFill>
              </a:rPr>
              <a:t>МБУ «Служба муниципального заказа» </a:t>
            </a:r>
            <a:r>
              <a:rPr lang="ru-RU" sz="1400" dirty="0" smtClean="0"/>
              <a:t>-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11 729,0 тыс.рублей</a:t>
            </a:r>
            <a:r>
              <a:rPr lang="ru-RU" sz="1400" dirty="0" smtClean="0"/>
              <a:t>;</a:t>
            </a:r>
          </a:p>
          <a:p>
            <a:r>
              <a:rPr lang="ru-RU" sz="1400" b="1" i="1" dirty="0" smtClean="0">
                <a:solidFill>
                  <a:srgbClr val="7030A0"/>
                </a:solidFill>
              </a:rPr>
              <a:t>МБУ «Специализированная служба по вопросам похоронного дела»</a:t>
            </a:r>
            <a:r>
              <a:rPr lang="ru-RU" sz="1400" dirty="0" smtClean="0"/>
              <a:t> -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1 108,2 тыс.рублей</a:t>
            </a:r>
            <a:r>
              <a:rPr lang="ru-RU" sz="1400" dirty="0" smtClean="0"/>
              <a:t>.</a:t>
            </a:r>
          </a:p>
        </p:txBody>
      </p:sp>
      <p:pic>
        <p:nvPicPr>
          <p:cNvPr id="9" name="Picture 4" descr="C:\Users\User\Desktop\ккк\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71670" y="3071810"/>
            <a:ext cx="2000264" cy="1500198"/>
          </a:xfrm>
          <a:prstGeom prst="rect">
            <a:avLst/>
          </a:prstGeom>
          <a:noFill/>
        </p:spPr>
      </p:pic>
      <p:pic>
        <p:nvPicPr>
          <p:cNvPr id="10" name="Picture 6" descr="C:\Users\User\Desktop\ОТЧЕТ ГЛАВЫ\Парк\фото работ\тренажеры и площадка\IMG-20170810-WA001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00430" y="3857628"/>
            <a:ext cx="2000264" cy="1500198"/>
          </a:xfrm>
          <a:prstGeom prst="rect">
            <a:avLst/>
          </a:prstGeom>
          <a:noFill/>
        </p:spPr>
      </p:pic>
      <p:pic>
        <p:nvPicPr>
          <p:cNvPr id="11" name="Picture 5" descr="C:\Users\User\Desktop\ккк\209b051c1c73345fec2b5784dbfc4d4c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628" y="4714884"/>
            <a:ext cx="2035984" cy="1357322"/>
          </a:xfrm>
          <a:prstGeom prst="rect">
            <a:avLst/>
          </a:prstGeom>
          <a:noFill/>
        </p:spPr>
      </p:pic>
      <p:pic>
        <p:nvPicPr>
          <p:cNvPr id="12" name="Picture 4" descr="C:\Users\User\Desktop\ккк\5f1463bd3d9d38ac33f392838406642b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43702" y="5214926"/>
            <a:ext cx="2000264" cy="14840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5143512"/>
            <a:ext cx="2000263" cy="1428760"/>
          </a:xfrm>
          <a:prstGeom prst="rect">
            <a:avLst/>
          </a:prstGeom>
          <a:noFill/>
          <a:ln w="9525">
            <a:solidFill>
              <a:schemeClr val="bg2">
                <a:lumMod val="25000"/>
              </a:schemeClr>
            </a:solidFill>
            <a:miter lim="800000"/>
            <a:headEnd/>
            <a:tailEnd/>
          </a:ln>
          <a:effectLst/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85720" y="2143116"/>
          <a:ext cx="17145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500034" y="3857628"/>
            <a:ext cx="135732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2 530,9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Объект 2"/>
          <p:cNvSpPr txBox="1">
            <a:spLocks/>
          </p:cNvSpPr>
          <p:nvPr/>
        </p:nvSpPr>
        <p:spPr bwMode="auto">
          <a:xfrm>
            <a:off x="0" y="1571612"/>
            <a:ext cx="9001101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algn="just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r>
              <a:rPr lang="ru-RU" sz="1400" dirty="0">
                <a:latin typeface="+mn-lt"/>
              </a:rPr>
              <a:t>         </a:t>
            </a:r>
            <a:r>
              <a:rPr lang="ru-RU" sz="1400" dirty="0" smtClean="0">
                <a:latin typeface="+mn-lt"/>
              </a:rPr>
              <a:t>   Расходы </a:t>
            </a:r>
            <a:r>
              <a:rPr lang="ru-RU" sz="1400" dirty="0">
                <a:latin typeface="+mn-lt"/>
              </a:rPr>
              <a:t>по </a:t>
            </a:r>
            <a:r>
              <a:rPr lang="ru-RU" sz="1400" b="1" i="1" dirty="0">
                <a:solidFill>
                  <a:srgbClr val="7030A0"/>
                </a:solidFill>
                <a:latin typeface="+mn-lt"/>
              </a:rPr>
              <a:t>муниципальной программе «Обеспечение безопасности населения» </a:t>
            </a:r>
            <a:r>
              <a:rPr lang="ru-RU" sz="1400" dirty="0" smtClean="0">
                <a:latin typeface="+mn-lt"/>
              </a:rPr>
              <a:t>составили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2 530,9 тыс.рублей, </a:t>
            </a:r>
            <a:r>
              <a:rPr lang="ru-RU" sz="1400" dirty="0" smtClean="0"/>
              <a:t>или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99,9% </a:t>
            </a:r>
            <a:r>
              <a:rPr lang="ru-RU" sz="1400" dirty="0" smtClean="0"/>
              <a:t>к утвержденным бюджетным назначениям.</a:t>
            </a:r>
            <a:endParaRPr lang="ru-RU" sz="1400" dirty="0"/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endParaRPr lang="ru-RU" dirty="0">
              <a:latin typeface="+mn-lt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500166" y="214290"/>
            <a:ext cx="7286676" cy="7858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«Обеспечение безопасности населения»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2143108" y="2071678"/>
            <a:ext cx="7000892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600" b="1" i="1" dirty="0" smtClean="0">
                <a:solidFill>
                  <a:srgbClr val="7030A0"/>
                </a:solidFill>
              </a:rPr>
              <a:t>        По подпрограмме «Мероприятия по предупреждению и ликвидации ЧС, стихийных бедствий и их последствий»</a:t>
            </a:r>
            <a:r>
              <a:rPr lang="ru-RU" sz="1600" dirty="0" smtClean="0"/>
              <a:t> расходы исполнены в сумме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2085,9 тыс.рублей </a:t>
            </a:r>
            <a:r>
              <a:rPr lang="ru-RU" sz="1600" dirty="0" smtClean="0"/>
              <a:t>или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100%</a:t>
            </a:r>
            <a:r>
              <a:rPr lang="ru-RU" sz="1600" dirty="0" smtClean="0"/>
              <a:t> к утвержденным бюджетным назначениям, из них:</a:t>
            </a:r>
          </a:p>
          <a:p>
            <a:r>
              <a:rPr lang="ru-RU" sz="1600" dirty="0" smtClean="0"/>
              <a:t>- на содержание аварийно-спасательного отряда израсходовано –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2072,0 тыс. рублей</a:t>
            </a:r>
            <a:r>
              <a:rPr lang="ru-RU" sz="1600" dirty="0" smtClean="0"/>
              <a:t>;</a:t>
            </a:r>
          </a:p>
          <a:p>
            <a:pPr>
              <a:buFontTx/>
              <a:buChar char="-"/>
            </a:pPr>
            <a:r>
              <a:rPr lang="ru-RU" sz="1600" dirty="0" smtClean="0"/>
              <a:t>страхование дамбы –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13,9 тыс. рублей</a:t>
            </a:r>
            <a:r>
              <a:rPr lang="ru-RU" sz="1600" dirty="0" smtClean="0"/>
              <a:t>.</a:t>
            </a:r>
          </a:p>
          <a:p>
            <a:pPr algn="just"/>
            <a:r>
              <a:rPr lang="ru-RU" sz="1600" dirty="0" smtClean="0"/>
              <a:t>        В рамках </a:t>
            </a:r>
            <a:r>
              <a:rPr lang="ru-RU" sz="1600" b="1" i="1" dirty="0" smtClean="0">
                <a:solidFill>
                  <a:srgbClr val="7030A0"/>
                </a:solidFill>
              </a:rPr>
              <a:t>подпрограммы «Пожарная безопасность»</a:t>
            </a:r>
            <a:r>
              <a:rPr lang="ru-RU" sz="1600" dirty="0" smtClean="0"/>
              <a:t> исполнено –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445,0 тыс.рублей</a:t>
            </a:r>
            <a:r>
              <a:rPr lang="ru-RU" sz="1600" dirty="0" smtClean="0"/>
              <a:t>. В учреждениях культуры проведены противопожарные мероприятия. </a:t>
            </a:r>
          </a:p>
          <a:p>
            <a:pPr marL="365125" indent="-255588" algn="just">
              <a:spcBef>
                <a:spcPts val="400"/>
              </a:spcBef>
              <a:buClr>
                <a:schemeClr val="accent1"/>
              </a:buClr>
              <a:buSzPct val="68000"/>
              <a:buFontTx/>
              <a:buChar char="-"/>
              <a:defRPr/>
            </a:pPr>
            <a:endParaRPr lang="ru-RU" sz="1400" dirty="0">
              <a:latin typeface="+mn-lt"/>
            </a:endParaRPr>
          </a:p>
        </p:txBody>
      </p:sp>
      <p:pic>
        <p:nvPicPr>
          <p:cNvPr id="443394" name="Picture 2" descr="http://dveri-vit.com/images/category/cat-5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43636" y="4643446"/>
            <a:ext cx="2214578" cy="1428760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</p:pic>
      <p:pic>
        <p:nvPicPr>
          <p:cNvPr id="443396" name="Picture 4" descr="http://hvosty.ru/wp-content/uploads/2017/01/Pozharnaya-Bezopasnost-300x225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14546" y="4643446"/>
            <a:ext cx="2222516" cy="1428760"/>
          </a:xfrm>
          <a:prstGeom prst="rect">
            <a:avLst/>
          </a:prstGeom>
          <a:noFill/>
          <a:ln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14282" y="2143116"/>
          <a:ext cx="15716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28596" y="3786190"/>
            <a:ext cx="1143008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51 415,4</a:t>
            </a:r>
            <a:endParaRPr lang="ru-RU" sz="20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428728" y="142852"/>
            <a:ext cx="7286676" cy="7858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«Развитие культуры»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1071538" y="928670"/>
            <a:ext cx="7929586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dirty="0" smtClean="0"/>
              <a:t>Расходы на реализацию </a:t>
            </a:r>
            <a:r>
              <a:rPr lang="ru-RU" sz="1400" b="1" i="1" dirty="0" smtClean="0">
                <a:solidFill>
                  <a:srgbClr val="7030A0"/>
                </a:solidFill>
              </a:rPr>
              <a:t>муниципальной программы «Развитие культуры» </a:t>
            </a:r>
            <a:r>
              <a:rPr lang="ru-RU" sz="1400" dirty="0" smtClean="0"/>
              <a:t>составили 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51 415,4  тыс.рублей</a:t>
            </a:r>
            <a:r>
              <a:rPr lang="ru-RU" sz="1400" dirty="0" smtClean="0"/>
              <a:t> (</a:t>
            </a:r>
            <a:r>
              <a:rPr lang="ru-RU" sz="1400" b="1" i="1" dirty="0" smtClean="0">
                <a:solidFill>
                  <a:srgbClr val="7030A0"/>
                </a:solidFill>
              </a:rPr>
              <a:t>в том числе средства краевого бюджета 17 837,8 тыс.рублей</a:t>
            </a:r>
            <a:r>
              <a:rPr lang="ru-RU" sz="1400" dirty="0" smtClean="0"/>
              <a:t>), или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99,7%</a:t>
            </a:r>
            <a:r>
              <a:rPr lang="ru-RU" sz="1400" dirty="0" smtClean="0"/>
              <a:t> к утвержденным бюджетным назначениям.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endParaRPr lang="ru-RU" dirty="0">
              <a:latin typeface="+mn-lt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 bwMode="auto">
          <a:xfrm>
            <a:off x="1857356" y="1643050"/>
            <a:ext cx="700092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dirty="0" smtClean="0"/>
              <a:t>По </a:t>
            </a:r>
            <a:r>
              <a:rPr lang="ru-RU" sz="1400" b="1" i="1" dirty="0" smtClean="0">
                <a:solidFill>
                  <a:srgbClr val="7030A0"/>
                </a:solidFill>
              </a:rPr>
              <a:t>подпрограмме «Совершенствование деятельности муниципальных учреждений отрасли «Культура, искусство и кинематография" по предоставлению муниципальных услуг»</a:t>
            </a:r>
            <a:r>
              <a:rPr lang="ru-RU" sz="1400" dirty="0" smtClean="0"/>
              <a:t> расходы исполнены в сумме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47 361,9 тыс.рублей </a:t>
            </a:r>
            <a:r>
              <a:rPr lang="ru-RU" sz="1400" dirty="0" smtClean="0"/>
              <a:t>(</a:t>
            </a:r>
            <a:r>
              <a:rPr lang="ru-RU" sz="1400" b="1" i="1" dirty="0" smtClean="0">
                <a:solidFill>
                  <a:srgbClr val="7030A0"/>
                </a:solidFill>
              </a:rPr>
              <a:t>в том числе средства краевого бюджета 17 837,8 тыс.рублей</a:t>
            </a:r>
            <a:r>
              <a:rPr lang="ru-RU" sz="1400" dirty="0" smtClean="0"/>
              <a:t>), или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99,6%</a:t>
            </a:r>
            <a:r>
              <a:rPr lang="ru-RU" sz="1400" dirty="0" smtClean="0"/>
              <a:t> к утвержденным бюджетным назначениям, из них:</a:t>
            </a:r>
          </a:p>
          <a:p>
            <a:pPr marL="365125" indent="-255588"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endParaRPr lang="ru-RU" sz="1600" dirty="0">
              <a:latin typeface="+mn-lt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 bwMode="auto">
          <a:xfrm>
            <a:off x="1857356" y="2786058"/>
            <a:ext cx="4786346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400" dirty="0" smtClean="0"/>
              <a:t>- </a:t>
            </a:r>
            <a:r>
              <a:rPr lang="ru-RU" sz="1200" dirty="0" smtClean="0"/>
              <a:t>на организацию библиотечного обслуживания населения, комплектование и обеспечение сохранности библиотечных фондов составили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2 305,6 тыс.рублей</a:t>
            </a:r>
            <a:r>
              <a:rPr lang="ru-RU" sz="1200" dirty="0" smtClean="0"/>
              <a:t>;</a:t>
            </a:r>
          </a:p>
          <a:p>
            <a:pPr algn="just"/>
            <a:r>
              <a:rPr lang="ru-RU" sz="1200" dirty="0" smtClean="0"/>
              <a:t>- на предоставление субсидий на поддержку муниципальных учреждений культуры и создание условий для организации досуга и обеспечения жителей поселения услугами организаций культуры израсходовано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17 824,9 тыс.рублей</a:t>
            </a:r>
            <a:r>
              <a:rPr lang="ru-RU" sz="1200" dirty="0" smtClean="0"/>
              <a:t>, в т.ч.:</a:t>
            </a:r>
          </a:p>
          <a:p>
            <a:r>
              <a:rPr lang="ru-RU" sz="1200" dirty="0" smtClean="0"/>
              <a:t>- </a:t>
            </a:r>
            <a:r>
              <a:rPr lang="ru-RU" sz="1400" b="1" i="1" dirty="0" smtClean="0">
                <a:solidFill>
                  <a:srgbClr val="7030A0"/>
                </a:solidFill>
              </a:rPr>
              <a:t>МБУК «Новокубанский </a:t>
            </a:r>
            <a:r>
              <a:rPr lang="ru-RU" sz="1400" b="1" i="1" dirty="0" err="1" smtClean="0">
                <a:solidFill>
                  <a:srgbClr val="7030A0"/>
                </a:solidFill>
              </a:rPr>
              <a:t>культурно-досуговый</a:t>
            </a:r>
            <a:r>
              <a:rPr lang="ru-RU" sz="1400" b="1" i="1" dirty="0" smtClean="0">
                <a:solidFill>
                  <a:srgbClr val="7030A0"/>
                </a:solidFill>
              </a:rPr>
              <a:t> центр» им. </a:t>
            </a:r>
            <a:r>
              <a:rPr lang="ru-RU" sz="1400" b="1" i="1" dirty="0" err="1" smtClean="0">
                <a:solidFill>
                  <a:srgbClr val="7030A0"/>
                </a:solidFill>
              </a:rPr>
              <a:t>Наумчиковой</a:t>
            </a:r>
            <a:r>
              <a:rPr lang="ru-RU" sz="1400" b="1" i="1" dirty="0" smtClean="0">
                <a:solidFill>
                  <a:srgbClr val="7030A0"/>
                </a:solidFill>
              </a:rPr>
              <a:t> В.И.</a:t>
            </a:r>
            <a:r>
              <a:rPr lang="ru-RU" sz="1200" dirty="0" smtClean="0"/>
              <a:t>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12 351,5 тыс.рублей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</a:t>
            </a:r>
            <a:r>
              <a:rPr lang="ru-RU" sz="1400" b="1" i="1" dirty="0" smtClean="0">
                <a:solidFill>
                  <a:srgbClr val="7030A0"/>
                </a:solidFill>
              </a:rPr>
              <a:t>МБУК «Новокубанский краеведческий музей» </a:t>
            </a:r>
            <a:r>
              <a:rPr lang="ru-RU" sz="1200" dirty="0" smtClean="0"/>
              <a:t>-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1 167,2 тыс.рублей</a:t>
            </a:r>
            <a:r>
              <a:rPr lang="ru-RU" sz="1200" dirty="0" smtClean="0"/>
              <a:t>;</a:t>
            </a:r>
          </a:p>
          <a:p>
            <a:r>
              <a:rPr lang="ru-RU" sz="1200" dirty="0" smtClean="0"/>
              <a:t>- </a:t>
            </a:r>
            <a:r>
              <a:rPr lang="ru-RU" sz="1400" b="1" i="1" dirty="0" smtClean="0">
                <a:solidFill>
                  <a:srgbClr val="7030A0"/>
                </a:solidFill>
              </a:rPr>
              <a:t>МБУК «Новокубанский парк культуры и отдыха» </a:t>
            </a:r>
            <a:r>
              <a:rPr lang="ru-RU" sz="1200" dirty="0" smtClean="0"/>
              <a:t>-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3 959,6 тыс.рублей</a:t>
            </a:r>
            <a:r>
              <a:rPr lang="ru-RU" sz="1200" dirty="0" smtClean="0"/>
              <a:t>;</a:t>
            </a:r>
          </a:p>
        </p:txBody>
      </p:sp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43702" y="2786058"/>
            <a:ext cx="2286016" cy="156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C:\Users\1\Desktop\отчет гл за 2016 г\Рисунок1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643702" y="4357693"/>
            <a:ext cx="2286016" cy="1606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\\Sis\общая\слайды для отчета главы 2014 готовые\24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357686" y="5214950"/>
            <a:ext cx="2285984" cy="1510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14282" y="2143116"/>
          <a:ext cx="15716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28596" y="3786190"/>
            <a:ext cx="1143008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51 415,4</a:t>
            </a:r>
            <a:endParaRPr lang="ru-RU" sz="20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428728" y="142852"/>
            <a:ext cx="7286676" cy="7858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«Развитие культуры»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1071538" y="928670"/>
            <a:ext cx="7929586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dirty="0" smtClean="0"/>
              <a:t>Расходы на реализацию </a:t>
            </a:r>
            <a:r>
              <a:rPr lang="ru-RU" sz="1400" b="1" i="1" dirty="0" smtClean="0">
                <a:solidFill>
                  <a:srgbClr val="7030A0"/>
                </a:solidFill>
              </a:rPr>
              <a:t>муниципальной программы «Развитие культуры» </a:t>
            </a:r>
            <a:r>
              <a:rPr lang="ru-RU" sz="1400" dirty="0" smtClean="0"/>
              <a:t>составили 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51 415,4  тыс.рублей</a:t>
            </a:r>
            <a:r>
              <a:rPr lang="ru-RU" sz="1400" dirty="0" smtClean="0"/>
              <a:t> (</a:t>
            </a:r>
            <a:r>
              <a:rPr lang="ru-RU" sz="1400" b="1" i="1" dirty="0" smtClean="0">
                <a:solidFill>
                  <a:srgbClr val="7030A0"/>
                </a:solidFill>
              </a:rPr>
              <a:t>в том числе средства краевого бюджета 17 837,8 тыс.рублей</a:t>
            </a:r>
            <a:r>
              <a:rPr lang="ru-RU" sz="1400" dirty="0" smtClean="0"/>
              <a:t>), или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99,7%</a:t>
            </a:r>
            <a:r>
              <a:rPr lang="ru-RU" sz="1400" dirty="0" smtClean="0"/>
              <a:t> к утвержденным бюджетным назначениям.</a:t>
            </a:r>
          </a:p>
          <a:p>
            <a:pPr marL="365125" indent="-255588"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endParaRPr lang="ru-RU" dirty="0">
              <a:latin typeface="+mn-lt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 bwMode="auto">
          <a:xfrm>
            <a:off x="1928794" y="1643050"/>
            <a:ext cx="721520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buFontTx/>
              <a:buChar char="-"/>
            </a:pPr>
            <a:r>
              <a:rPr lang="ru-RU" sz="1400" dirty="0" smtClean="0"/>
              <a:t>на реализацию Указов Президента Российской Федерации </a:t>
            </a:r>
            <a:r>
              <a:rPr lang="ru-RU" sz="1400" b="1" i="1" dirty="0" smtClean="0">
                <a:solidFill>
                  <a:srgbClr val="7030A0"/>
                </a:solidFill>
              </a:rPr>
              <a:t>на поэтапное повышение уровня средней заработной платы работников муниципальных учреждений культуры </a:t>
            </a:r>
            <a:r>
              <a:rPr lang="ru-RU" sz="1400" dirty="0" smtClean="0"/>
              <a:t>израсходовано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21 863,5 тыс.рублей</a:t>
            </a:r>
            <a:r>
              <a:rPr lang="ru-RU" sz="1400" dirty="0" smtClean="0"/>
              <a:t>, в том числе </a:t>
            </a:r>
            <a:r>
              <a:rPr lang="ru-RU" sz="1400" b="1" i="1" dirty="0" smtClean="0">
                <a:solidFill>
                  <a:srgbClr val="7030A0"/>
                </a:solidFill>
              </a:rPr>
              <a:t>краевой бюджет </a:t>
            </a:r>
            <a:r>
              <a:rPr lang="ru-RU" sz="1400" dirty="0" smtClean="0"/>
              <a:t>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13 913,8 тыс.рублей</a:t>
            </a:r>
            <a:r>
              <a:rPr lang="ru-RU" sz="1400" dirty="0" smtClean="0"/>
              <a:t>, </a:t>
            </a:r>
            <a:r>
              <a:rPr lang="ru-RU" sz="1400" b="1" i="1" dirty="0" smtClean="0">
                <a:solidFill>
                  <a:srgbClr val="7030A0"/>
                </a:solidFill>
              </a:rPr>
              <a:t>местный бюджет </a:t>
            </a:r>
            <a:r>
              <a:rPr lang="ru-RU" sz="1400" dirty="0" smtClean="0"/>
              <a:t>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7949,7 тыс.рублей</a:t>
            </a:r>
            <a:r>
              <a:rPr lang="ru-RU" sz="1400" dirty="0" smtClean="0"/>
              <a:t>. Необходимо отметить в 2017 году рост среднемесячной заработной платы работников муниципальных учреждений культуры по отношению к предшествующему году составил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118,7%</a:t>
            </a:r>
            <a:r>
              <a:rPr lang="ru-RU" sz="1400" dirty="0" smtClean="0"/>
              <a:t>. На эти цели дополнительно за счет средств местного бюджета было выделено более 1 миллиона рублей. </a:t>
            </a:r>
            <a:r>
              <a:rPr lang="ru-RU" sz="1400" b="1" i="1" dirty="0" smtClean="0">
                <a:solidFill>
                  <a:srgbClr val="7030A0"/>
                </a:solidFill>
              </a:rPr>
              <a:t>Средняя заработная плата составила 19 698 рублей.</a:t>
            </a:r>
          </a:p>
          <a:p>
            <a:r>
              <a:rPr lang="ru-RU" sz="1400" dirty="0" smtClean="0"/>
              <a:t>- на подготовку и проведение праздничных мероприятий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563 тыс.рублей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- расходы на реализацию мероприятия государственной программы Краснодарского края «Развитие культуры» по основному мероприятию № 1 «Поддержка муниципальных учреждений культуры» обеспечение развития и укрепления материально-технической базы муниципальных домов культуры </a:t>
            </a:r>
            <a:r>
              <a:rPr lang="ru-RU" sz="1400" b="1" i="1" dirty="0" smtClean="0">
                <a:solidFill>
                  <a:srgbClr val="7030A0"/>
                </a:solidFill>
              </a:rPr>
              <a:t>на приобретение </a:t>
            </a:r>
            <a:r>
              <a:rPr lang="ru-RU" sz="1400" b="1" i="1" dirty="0" err="1" smtClean="0">
                <a:solidFill>
                  <a:srgbClr val="7030A0"/>
                </a:solidFill>
              </a:rPr>
              <a:t>звукоусилительного</a:t>
            </a:r>
            <a:r>
              <a:rPr lang="ru-RU" sz="1400" b="1" i="1" dirty="0" smtClean="0">
                <a:solidFill>
                  <a:srgbClr val="7030A0"/>
                </a:solidFill>
              </a:rPr>
              <a:t> оборудования  </a:t>
            </a:r>
            <a:r>
              <a:rPr lang="ru-RU" sz="1400" dirty="0" smtClean="0"/>
              <a:t>составили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3924,0 тыс.рублей</a:t>
            </a:r>
            <a:r>
              <a:rPr lang="ru-RU" sz="1400" dirty="0" smtClean="0"/>
              <a:t>, за счет средств местного бюджета обеспечено софинансирование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436,0 тыс.рублей</a:t>
            </a:r>
            <a:r>
              <a:rPr lang="ru-RU" sz="1400" dirty="0" smtClean="0"/>
              <a:t>. </a:t>
            </a:r>
            <a:r>
              <a:rPr lang="ru-RU" sz="1400" b="1" dirty="0" smtClean="0"/>
              <a:t>	</a:t>
            </a:r>
            <a:endParaRPr lang="ru-RU" sz="1400" dirty="0" smtClean="0"/>
          </a:p>
          <a:p>
            <a:r>
              <a:rPr lang="ru-RU" sz="1400" dirty="0" smtClean="0"/>
              <a:t>    </a:t>
            </a:r>
            <a:r>
              <a:rPr lang="ru-RU" sz="1400" b="1" i="1" dirty="0" smtClean="0">
                <a:solidFill>
                  <a:srgbClr val="7030A0"/>
                </a:solidFill>
              </a:rPr>
              <a:t>Отдельные мероприятия программы</a:t>
            </a:r>
            <a:r>
              <a:rPr lang="ru-RU" sz="1400" dirty="0" smtClean="0"/>
              <a:t> </a:t>
            </a:r>
            <a:br>
              <a:rPr lang="ru-RU" sz="1400" dirty="0" smtClean="0"/>
            </a:br>
            <a:r>
              <a:rPr lang="ru-RU" sz="1400" dirty="0" smtClean="0"/>
              <a:t>исполнены в сумме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4498,4 тыс.рублей</a:t>
            </a:r>
            <a:r>
              <a:rPr lang="ru-RU" sz="1400" dirty="0" smtClean="0"/>
              <a:t>. </a:t>
            </a:r>
            <a:br>
              <a:rPr lang="ru-RU" sz="1400" dirty="0" smtClean="0"/>
            </a:br>
            <a:r>
              <a:rPr lang="ru-RU" sz="1400" dirty="0" smtClean="0"/>
              <a:t>Данные средства направлены на содержание</a:t>
            </a:r>
            <a:br>
              <a:rPr lang="ru-RU" sz="1400" dirty="0" smtClean="0"/>
            </a:br>
            <a:r>
              <a:rPr lang="ru-RU" sz="1400" dirty="0" smtClean="0"/>
              <a:t>МКУ «Централизованная бухгалтерия».</a:t>
            </a:r>
          </a:p>
          <a:p>
            <a:pPr marL="365125" indent="-255588"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endParaRPr lang="ru-RU" sz="1600" dirty="0">
              <a:latin typeface="+mn-lt"/>
            </a:endParaRPr>
          </a:p>
          <a:p>
            <a:pPr marL="365125" indent="-255588">
              <a:buClr>
                <a:schemeClr val="accent1"/>
              </a:buClr>
              <a:buSzPct val="68000"/>
              <a:buFont typeface="Wingdings" pitchFamily="2" charset="2"/>
              <a:buNone/>
              <a:defRPr/>
            </a:pPr>
            <a:endParaRPr lang="ru-RU" sz="1600" dirty="0">
              <a:latin typeface="+mn-lt"/>
            </a:endParaRPr>
          </a:p>
        </p:txBody>
      </p:sp>
      <p:pic>
        <p:nvPicPr>
          <p:cNvPr id="475138" name="Picture 2" descr="http://www.livekuban.ru/upload/resize_cache/iblock/fb1/1200_1200_0/fb141787a306bbfb677282a3063d737d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72132" y="4714884"/>
            <a:ext cx="3286112" cy="19526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85720" y="2071678"/>
          <a:ext cx="17145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642910" y="3786190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99,2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714480" y="142852"/>
            <a:ext cx="6858048" cy="92869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«Развитие физической культуры и спорта»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1928795" y="1357298"/>
            <a:ext cx="7215205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/>
              <a:t> </a:t>
            </a:r>
            <a:r>
              <a:rPr lang="ru-RU" sz="1600" dirty="0" smtClean="0"/>
              <a:t>    </a:t>
            </a:r>
            <a:r>
              <a:rPr lang="ru-RU" sz="1400" dirty="0" smtClean="0"/>
              <a:t>Расходы на реализацию </a:t>
            </a:r>
            <a:r>
              <a:rPr lang="ru-RU" sz="1400" b="1" i="1" dirty="0" smtClean="0">
                <a:solidFill>
                  <a:srgbClr val="7030A0"/>
                </a:solidFill>
              </a:rPr>
              <a:t>муниципальной программы «Развитие физической культуры и спорта» </a:t>
            </a:r>
            <a:r>
              <a:rPr lang="ru-RU" sz="1400" dirty="0" smtClean="0"/>
              <a:t>составили 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99,2 тыс.рублей</a:t>
            </a:r>
            <a:r>
              <a:rPr lang="ru-RU" sz="1400" dirty="0" smtClean="0"/>
              <a:t>, или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99,2%</a:t>
            </a:r>
            <a:r>
              <a:rPr lang="ru-RU" sz="1400" dirty="0" smtClean="0"/>
              <a:t> к утвержденным бюджетным назначениям.</a:t>
            </a:r>
          </a:p>
          <a:p>
            <a:r>
              <a:rPr lang="ru-RU" sz="1400" dirty="0" smtClean="0"/>
              <a:t>      Проведены мероприятия в области физической культуры и спорта. Данные средства израсходованы на:</a:t>
            </a:r>
          </a:p>
          <a:p>
            <a:r>
              <a:rPr lang="ru-RU" sz="1400" dirty="0" smtClean="0"/>
              <a:t>	- выплаты судьям –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15,0 тыс. рублей</a:t>
            </a:r>
            <a:r>
              <a:rPr lang="ru-RU" sz="1400" dirty="0" smtClean="0"/>
              <a:t>;</a:t>
            </a:r>
          </a:p>
          <a:p>
            <a:r>
              <a:rPr lang="ru-RU" sz="1400" dirty="0" smtClean="0"/>
              <a:t>	- приобретение кубков, медалей, грамот, мячи –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84,2 тыс. рублей</a:t>
            </a:r>
            <a:r>
              <a:rPr lang="ru-RU" sz="1400" dirty="0" smtClean="0"/>
              <a:t>.</a:t>
            </a:r>
          </a:p>
          <a:p>
            <a:pPr algn="just">
              <a:defRPr/>
            </a:pPr>
            <a:endParaRPr lang="ru-RU" sz="1600" dirty="0">
              <a:latin typeface="+mn-lt"/>
            </a:endParaRPr>
          </a:p>
          <a:p>
            <a:pPr algn="just">
              <a:defRPr/>
            </a:pPr>
            <a:endParaRPr lang="ru-RU" sz="1600" dirty="0">
              <a:latin typeface="+mn-lt"/>
            </a:endParaRPr>
          </a:p>
        </p:txBody>
      </p:sp>
      <p:pic>
        <p:nvPicPr>
          <p:cNvPr id="439298" name="Picture 2" descr="http://svet-mayakov.ru/wp-content/uploads/2012/09/IMG_119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3108" y="3071810"/>
            <a:ext cx="2489215" cy="1637904"/>
          </a:xfrm>
          <a:prstGeom prst="rect">
            <a:avLst/>
          </a:prstGeom>
          <a:noFill/>
        </p:spPr>
      </p:pic>
      <p:pic>
        <p:nvPicPr>
          <p:cNvPr id="439300" name="Picture 4" descr="http://mfeg.ru/image_library/albums/large/103/01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86182" y="4071942"/>
            <a:ext cx="2662677" cy="1776386"/>
          </a:xfrm>
          <a:prstGeom prst="rect">
            <a:avLst/>
          </a:prstGeom>
          <a:noFill/>
        </p:spPr>
      </p:pic>
      <p:pic>
        <p:nvPicPr>
          <p:cNvPr id="439302" name="Picture 6" descr="http://novokubanskiy.ru/upload/resize_cache/iblock/b6e/920_540_2/b6e3f6210f53337cecb52c8a0c90911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857885" y="4857760"/>
            <a:ext cx="2887678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кругленный прямоугольник 21"/>
          <p:cNvSpPr/>
          <p:nvPr/>
        </p:nvSpPr>
        <p:spPr>
          <a:xfrm>
            <a:off x="1357290" y="214290"/>
            <a:ext cx="7643866" cy="7143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«Экономическое развитие»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</a:t>
            </a:r>
            <a:b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</a:b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 bwMode="auto">
          <a:xfrm>
            <a:off x="2071670" y="1428736"/>
            <a:ext cx="6929486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400" dirty="0" smtClean="0"/>
              <a:t>     Расходы на реализацию</a:t>
            </a:r>
            <a:r>
              <a:rPr lang="ru-RU" sz="1400" b="1" i="1" dirty="0" smtClean="0">
                <a:solidFill>
                  <a:srgbClr val="7030A0"/>
                </a:solidFill>
              </a:rPr>
              <a:t> муниципальной программы  «Экономическое развитие» </a:t>
            </a:r>
            <a:r>
              <a:rPr lang="ru-RU" sz="1400" dirty="0" smtClean="0"/>
              <a:t>составили 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15,0 тыс.рублей</a:t>
            </a:r>
            <a:r>
              <a:rPr lang="ru-RU" sz="1400" dirty="0" smtClean="0"/>
              <a:t>, или </a:t>
            </a:r>
            <a:r>
              <a:rPr lang="ru-RU" sz="1600" b="1" dirty="0" smtClean="0">
                <a:solidFill>
                  <a:srgbClr val="FF0066"/>
                </a:solidFill>
                <a:latin typeface="Constantia" pitchFamily="18" charset="0"/>
              </a:rPr>
              <a:t>100%</a:t>
            </a:r>
            <a:r>
              <a:rPr lang="ru-RU" sz="1400" dirty="0" smtClean="0"/>
              <a:t> к утвержденным бюджетным назначениям.</a:t>
            </a:r>
          </a:p>
          <a:p>
            <a:r>
              <a:rPr lang="ru-RU" sz="1400" dirty="0" smtClean="0"/>
              <a:t>Приобретены баннеры на столы для ярмарки.</a:t>
            </a:r>
          </a:p>
          <a:p>
            <a:pPr algn="just">
              <a:defRPr/>
            </a:pPr>
            <a:endParaRPr lang="ru-RU" sz="1600" dirty="0">
              <a:latin typeface="+mn-lt"/>
            </a:endParaRPr>
          </a:p>
        </p:txBody>
      </p:sp>
      <p:grpSp>
        <p:nvGrpSpPr>
          <p:cNvPr id="2" name="Группа 23"/>
          <p:cNvGrpSpPr/>
          <p:nvPr/>
        </p:nvGrpSpPr>
        <p:grpSpPr>
          <a:xfrm>
            <a:off x="214282" y="1857364"/>
            <a:ext cx="1714511" cy="4063999"/>
            <a:chOff x="0" y="0"/>
            <a:chExt cx="1714511" cy="4063999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0"/>
              <a:ext cx="1714511" cy="40639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0" y="1625600"/>
              <a:ext cx="1714511" cy="1625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Экономическое развитие</a:t>
              </a:r>
              <a:endParaRPr lang="ru-RU" sz="1400" kern="1200" dirty="0"/>
            </a:p>
          </p:txBody>
        </p:sp>
      </p:grpSp>
      <p:sp>
        <p:nvSpPr>
          <p:cNvPr id="27" name="Овал 26"/>
          <p:cNvSpPr/>
          <p:nvPr/>
        </p:nvSpPr>
        <p:spPr>
          <a:xfrm>
            <a:off x="428596" y="2214554"/>
            <a:ext cx="1375878" cy="1357322"/>
          </a:xfrm>
          <a:prstGeom prst="ellipse">
            <a:avLst/>
          </a:prstGeom>
          <a:blipFill rotWithShape="0">
            <a:blip r:embed="rId4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8" name="TextBox 27"/>
          <p:cNvSpPr txBox="1"/>
          <p:nvPr/>
        </p:nvSpPr>
        <p:spPr>
          <a:xfrm>
            <a:off x="571472" y="3786190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15,0</a:t>
            </a:r>
            <a:endParaRPr lang="ru-RU" sz="2000" b="1" dirty="0"/>
          </a:p>
        </p:txBody>
      </p:sp>
      <p:pic>
        <p:nvPicPr>
          <p:cNvPr id="20" name="Picture 4" descr="\\Serverme\Фотоархив\2015 год\октябрь\ярмарка 03.10.15\ярмарка 03.10.15\IMG_20151003_08503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2428867"/>
            <a:ext cx="3333774" cy="2500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2" descr="E:\Рабочий стол\Общая\Ярмарка\DSCN135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62" y="3714752"/>
            <a:ext cx="3286116" cy="2464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142844" y="2071678"/>
          <a:ext cx="171451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571472" y="3714752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262,6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214414" y="142852"/>
            <a:ext cx="7643866" cy="92869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«Молодежь Новокубанского городского поселения Новокубанского района»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1928794" y="1428736"/>
            <a:ext cx="707236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400" dirty="0" smtClean="0"/>
              <a:t>        Расходы на реализацию </a:t>
            </a:r>
            <a:r>
              <a:rPr lang="ru-RU" sz="1400" b="1" i="1" dirty="0" smtClean="0">
                <a:solidFill>
                  <a:srgbClr val="7030A0"/>
                </a:solidFill>
              </a:rPr>
              <a:t>муниципальной программы «Молодежь Новокубанского городского поселения Новокубанского района» </a:t>
            </a:r>
            <a:r>
              <a:rPr lang="ru-RU" sz="1400" dirty="0" smtClean="0"/>
              <a:t>составили 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262,6 тыс.рублей </a:t>
            </a:r>
            <a:r>
              <a:rPr lang="ru-RU" sz="1400" dirty="0" smtClean="0"/>
              <a:t>(в том числе средства районного бюджета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124,5 тыс. рублей</a:t>
            </a:r>
            <a:r>
              <a:rPr lang="ru-RU" sz="1400" dirty="0" smtClean="0"/>
              <a:t>), 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99,6%</a:t>
            </a:r>
            <a:r>
              <a:rPr lang="ru-RU" sz="1400" dirty="0" smtClean="0"/>
              <a:t> к утвержденным бюджетным назначениям, из них:</a:t>
            </a:r>
          </a:p>
          <a:p>
            <a:pPr algn="just"/>
            <a:r>
              <a:rPr lang="ru-RU" sz="1400" dirty="0" smtClean="0"/>
              <a:t>- приобретены агитационные материалы по формированию здорового образа жизни и профилактике незаконного потребления наркотических средств (баннер) на сумму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13,6 тыс. рублей</a:t>
            </a:r>
            <a:r>
              <a:rPr lang="ru-RU" sz="1400" dirty="0" smtClean="0"/>
              <a:t>.</a:t>
            </a:r>
          </a:p>
          <a:p>
            <a:pPr algn="just"/>
            <a:r>
              <a:rPr lang="ru-RU" sz="1400" dirty="0" smtClean="0"/>
              <a:t>- установлены тренажеры для выполнения различных упражнений с преодолением веса собственного тела тренирующегося, выполняющиеся для воспитания силовых способностей на уличных спортплощадках на стадионе по ул. Нева и игровой площадке по ул. </a:t>
            </a:r>
            <a:r>
              <a:rPr lang="ru-RU" sz="1400" dirty="0" err="1" smtClean="0"/>
              <a:t>Прочноокопской</a:t>
            </a:r>
            <a:r>
              <a:rPr lang="ru-RU" sz="1400" dirty="0" smtClean="0"/>
              <a:t> –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249,0 тыс.рублей</a:t>
            </a:r>
            <a:r>
              <a:rPr lang="ru-RU" sz="1400" dirty="0" smtClean="0"/>
              <a:t>.</a:t>
            </a:r>
          </a:p>
          <a:p>
            <a:pPr algn="just">
              <a:defRPr/>
            </a:pP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Скругленный прямоугольник 21"/>
          <p:cNvSpPr/>
          <p:nvPr/>
        </p:nvSpPr>
        <p:spPr>
          <a:xfrm>
            <a:off x="1285852" y="285728"/>
            <a:ext cx="7500990" cy="7858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«Информационное обеспечение жителей»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grpSp>
        <p:nvGrpSpPr>
          <p:cNvPr id="2" name="Группа 23"/>
          <p:cNvGrpSpPr/>
          <p:nvPr/>
        </p:nvGrpSpPr>
        <p:grpSpPr>
          <a:xfrm>
            <a:off x="285720" y="1928802"/>
            <a:ext cx="1714511" cy="4063999"/>
            <a:chOff x="0" y="0"/>
            <a:chExt cx="1714511" cy="4063999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0"/>
              <a:ext cx="1714511" cy="40639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0" y="1625600"/>
              <a:ext cx="1714511" cy="1625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smtClean="0"/>
                <a:t>Информационное обеспечение жителей</a:t>
              </a:r>
              <a:endParaRPr lang="ru-RU" sz="1400" kern="1200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2910" y="3786190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1 200,0</a:t>
            </a:r>
            <a:endParaRPr lang="ru-RU" sz="2000" b="1" dirty="0"/>
          </a:p>
        </p:txBody>
      </p:sp>
      <p:sp>
        <p:nvSpPr>
          <p:cNvPr id="29" name="Объект 2"/>
          <p:cNvSpPr txBox="1">
            <a:spLocks/>
          </p:cNvSpPr>
          <p:nvPr/>
        </p:nvSpPr>
        <p:spPr bwMode="auto">
          <a:xfrm>
            <a:off x="2071670" y="1500174"/>
            <a:ext cx="692948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600" dirty="0" smtClean="0"/>
              <a:t>       </a:t>
            </a:r>
            <a:r>
              <a:rPr lang="ru-RU" sz="1400" dirty="0" smtClean="0"/>
              <a:t>Расходы на реализацию </a:t>
            </a:r>
            <a:r>
              <a:rPr lang="ru-RU" sz="1400" b="1" i="1" dirty="0" smtClean="0">
                <a:solidFill>
                  <a:srgbClr val="7030A0"/>
                </a:solidFill>
              </a:rPr>
              <a:t>муниципальной программе «Информационное обеспечение жителей»</a:t>
            </a:r>
            <a:r>
              <a:rPr lang="ru-RU" sz="1400" dirty="0" smtClean="0"/>
              <a:t> составили 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714,1 тыс.рублей</a:t>
            </a:r>
            <a:r>
              <a:rPr lang="ru-RU" sz="1400" dirty="0" smtClean="0"/>
              <a:t>, 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84,9%</a:t>
            </a:r>
            <a:r>
              <a:rPr lang="ru-RU" sz="1400" dirty="0" smtClean="0"/>
              <a:t> к утвержденным бюджетным назначениям.</a:t>
            </a:r>
          </a:p>
          <a:p>
            <a:pPr algn="just"/>
            <a:r>
              <a:rPr lang="ru-RU" sz="1400" dirty="0" smtClean="0"/>
              <a:t>        В рамках данной программы оказывались услуги по опубликованию в районной газете </a:t>
            </a:r>
            <a:r>
              <a:rPr lang="ru-RU" sz="1400" b="1" i="1" dirty="0" smtClean="0">
                <a:solidFill>
                  <a:srgbClr val="7030A0"/>
                </a:solidFill>
              </a:rPr>
              <a:t>«Свет маяков»</a:t>
            </a:r>
            <a:r>
              <a:rPr lang="ru-RU" sz="1400" dirty="0" smtClean="0"/>
              <a:t>, в краевой газете </a:t>
            </a:r>
            <a:r>
              <a:rPr lang="ru-RU" sz="1400" b="1" i="1" dirty="0" smtClean="0">
                <a:solidFill>
                  <a:srgbClr val="7030A0"/>
                </a:solidFill>
              </a:rPr>
              <a:t>«Аргументы и факты» </a:t>
            </a:r>
            <a:r>
              <a:rPr lang="ru-RU" sz="1400" dirty="0" smtClean="0"/>
              <a:t>событий, фактов о мероприятиях, проводимых администрацией города в г.Новокубанске. </a:t>
            </a:r>
          </a:p>
          <a:p>
            <a:pPr algn="just"/>
            <a:r>
              <a:rPr lang="ru-RU" sz="1400" dirty="0" smtClean="0"/>
              <a:t>        Кроме того, опубликовывались нормативно-правовые акты администрации Новокубанского городского поселения. Необходимо отметить, что в сравнении с 2016 годом расходы снизились на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717,0 тыс.рублей </a:t>
            </a:r>
            <a:r>
              <a:rPr lang="ru-RU" sz="1400" dirty="0" smtClean="0"/>
              <a:t>или на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50,1%</a:t>
            </a:r>
            <a:r>
              <a:rPr lang="ru-RU" sz="1400" dirty="0" smtClean="0"/>
              <a:t> в связи с учреждением своего печатного издания.</a:t>
            </a:r>
          </a:p>
          <a:p>
            <a:pPr algn="just"/>
            <a:endParaRPr lang="ru-RU" sz="1400" dirty="0" smtClean="0"/>
          </a:p>
          <a:p>
            <a:pPr algn="just">
              <a:defRPr/>
            </a:pPr>
            <a:endParaRPr lang="ru-RU" sz="1600" dirty="0">
              <a:latin typeface="+mn-lt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00034" y="2214554"/>
            <a:ext cx="1353312" cy="1353312"/>
          </a:xfrm>
          <a:prstGeom prst="ellipse">
            <a:avLst/>
          </a:prstGeom>
          <a:blipFill rotWithShape="0">
            <a:blip r:embed="rId4" cstate="print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-8524"/>
              <a:satOff val="482"/>
              <a:lumOff val="-180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481282" name="Picture 2" descr="https://www.orinfo.ru/sites/default/files/styles/image_1170x660/public/avatar_crop/105894-37491.jpg?itok=qwmwyytj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57422" y="4666812"/>
            <a:ext cx="2857520" cy="1922878"/>
          </a:xfrm>
          <a:prstGeom prst="rect">
            <a:avLst/>
          </a:prstGeom>
          <a:noFill/>
        </p:spPr>
      </p:pic>
      <p:pic>
        <p:nvPicPr>
          <p:cNvPr id="202754" name="Picture 2" descr="C:\Documents and Settings\Администратор\Рабочий стол\Новокубанское поселение  слайды\ФОТО\фото благоустройство\18856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2066" y="3857628"/>
            <a:ext cx="2928958" cy="22053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7358082" y="0"/>
          <a:ext cx="164307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715272" y="1714488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576,4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142976" y="142852"/>
            <a:ext cx="5929354" cy="121444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«Материально-техническое и программное обеспечение администрации Новокубанского городского поселения Новокубанского района»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0" y="1500174"/>
            <a:ext cx="7215205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ru-RU" sz="1600" dirty="0">
                <a:latin typeface="+mn-lt"/>
              </a:rPr>
              <a:t>      </a:t>
            </a:r>
            <a:r>
              <a:rPr lang="ru-RU" sz="1400" dirty="0" smtClean="0"/>
              <a:t>Расходы на </a:t>
            </a:r>
            <a:r>
              <a:rPr lang="ru-RU" sz="1400" dirty="0"/>
              <a:t>реализацию </a:t>
            </a:r>
            <a:r>
              <a:rPr lang="ru-RU" sz="1400" dirty="0">
                <a:latin typeface="+mn-lt"/>
              </a:rPr>
              <a:t>мероприятий </a:t>
            </a:r>
            <a:r>
              <a:rPr lang="ru-RU" sz="1400" b="1" i="1" dirty="0">
                <a:solidFill>
                  <a:srgbClr val="7030A0"/>
                </a:solidFill>
                <a:latin typeface="+mn-lt"/>
              </a:rPr>
              <a:t>муниципальной программы </a:t>
            </a:r>
            <a:r>
              <a:rPr lang="ru-RU" sz="1400" b="1" i="1" dirty="0" smtClean="0">
                <a:solidFill>
                  <a:srgbClr val="7030A0"/>
                </a:solidFill>
              </a:rPr>
              <a:t>«</a:t>
            </a:r>
            <a:r>
              <a:rPr lang="ru-RU" altLang="ru-RU" sz="1400" b="1" i="1" dirty="0" smtClean="0">
                <a:solidFill>
                  <a:srgbClr val="7030A0"/>
                </a:solidFill>
              </a:rPr>
              <a:t>Материально-техническое и программное обеспечение администрации Новокубанского городского поселения Новокубанского района</a:t>
            </a:r>
            <a:r>
              <a:rPr lang="ru-RU" sz="1400" b="1" i="1" dirty="0" smtClean="0">
                <a:solidFill>
                  <a:srgbClr val="7030A0"/>
                </a:solidFill>
              </a:rPr>
              <a:t>» </a:t>
            </a:r>
            <a:r>
              <a:rPr lang="ru-RU" sz="1400" dirty="0" smtClean="0">
                <a:latin typeface="+mn-lt"/>
              </a:rPr>
              <a:t>составили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576,4 тыс.рублей</a:t>
            </a:r>
            <a:r>
              <a:rPr lang="ru-RU" sz="1400" b="1" dirty="0" smtClean="0">
                <a:solidFill>
                  <a:srgbClr val="FF0066"/>
                </a:solidFill>
              </a:rPr>
              <a:t>, </a:t>
            </a:r>
            <a:r>
              <a:rPr lang="ru-RU" sz="1400" dirty="0" smtClean="0"/>
              <a:t>или 100% к утвержденным бюджетным назначениям. </a:t>
            </a:r>
            <a:endParaRPr lang="ru-RU" sz="1400" dirty="0"/>
          </a:p>
          <a:p>
            <a:pPr algn="just">
              <a:defRPr/>
            </a:pPr>
            <a:endParaRPr lang="ru-RU" sz="1600" dirty="0">
              <a:latin typeface="+mn-lt"/>
            </a:endParaRPr>
          </a:p>
        </p:txBody>
      </p:sp>
      <p:sp>
        <p:nvSpPr>
          <p:cNvPr id="21" name="Объект 2"/>
          <p:cNvSpPr txBox="1">
            <a:spLocks/>
          </p:cNvSpPr>
          <p:nvPr/>
        </p:nvSpPr>
        <p:spPr bwMode="auto">
          <a:xfrm>
            <a:off x="2143108" y="2428868"/>
            <a:ext cx="5143536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400" dirty="0" smtClean="0"/>
              <a:t>Данные средства израсходованы на приобретение новых программ, продление лицензий на используемое программное обеспечение, сопровождение данных программ (13 программ), услуги системы «Гарант».</a:t>
            </a:r>
          </a:p>
          <a:p>
            <a:pPr algn="just">
              <a:defRPr/>
            </a:pPr>
            <a:endParaRPr lang="ru-RU" sz="1600" dirty="0">
              <a:latin typeface="+mn-lt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2143108" y="3714752"/>
            <a:ext cx="5143536" cy="7143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«Содействие занятости населения»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23" name="Объект 2"/>
          <p:cNvSpPr txBox="1">
            <a:spLocks/>
          </p:cNvSpPr>
          <p:nvPr/>
        </p:nvSpPr>
        <p:spPr bwMode="auto">
          <a:xfrm>
            <a:off x="2071670" y="4572008"/>
            <a:ext cx="585791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400" dirty="0" smtClean="0"/>
              <a:t>    Расходы на реализацию </a:t>
            </a:r>
            <a:r>
              <a:rPr lang="ru-RU" sz="1400" b="1" i="1" dirty="0" smtClean="0">
                <a:solidFill>
                  <a:srgbClr val="7030A0"/>
                </a:solidFill>
              </a:rPr>
              <a:t>муниципальной программы «Содействие занятости населения» </a:t>
            </a:r>
            <a:r>
              <a:rPr lang="ru-RU" sz="1400" dirty="0" smtClean="0"/>
              <a:t>составили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13,5 тыс.рублей, </a:t>
            </a:r>
            <a:r>
              <a:rPr lang="ru-RU" sz="1400" dirty="0" smtClean="0"/>
              <a:t>или 100% к утвержденным бюджетным назначениям.</a:t>
            </a:r>
            <a:endParaRPr lang="ru-RU" sz="1400" b="1" dirty="0" smtClean="0">
              <a:solidFill>
                <a:srgbClr val="FF0066"/>
              </a:solidFill>
              <a:latin typeface="Constantia" pitchFamily="18" charset="0"/>
            </a:endParaRPr>
          </a:p>
          <a:p>
            <a:pPr algn="just">
              <a:defRPr/>
            </a:pPr>
            <a:endParaRPr lang="ru-RU" sz="1600" dirty="0">
              <a:latin typeface="+mn-lt"/>
            </a:endParaRPr>
          </a:p>
        </p:txBody>
      </p:sp>
      <p:grpSp>
        <p:nvGrpSpPr>
          <p:cNvPr id="2" name="Группа 23"/>
          <p:cNvGrpSpPr/>
          <p:nvPr/>
        </p:nvGrpSpPr>
        <p:grpSpPr>
          <a:xfrm>
            <a:off x="357158" y="2643182"/>
            <a:ext cx="1714511" cy="4063999"/>
            <a:chOff x="0" y="0"/>
            <a:chExt cx="1714511" cy="4063999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0"/>
              <a:ext cx="1714511" cy="406399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0" y="1625600"/>
              <a:ext cx="1714511" cy="16256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5344" tIns="85344" rIns="85344" bIns="85344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2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dirty="0" smtClean="0"/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dirty="0" smtClean="0"/>
                <a:t>Содействие занятости населения</a:t>
              </a:r>
              <a:endParaRPr lang="ru-RU" sz="1400" kern="1200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714348" y="4500570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13,5</a:t>
            </a:r>
            <a:endParaRPr lang="ru-RU" sz="2000" b="1" dirty="0"/>
          </a:p>
        </p:txBody>
      </p:sp>
      <p:sp>
        <p:nvSpPr>
          <p:cNvPr id="20" name="Овал 19"/>
          <p:cNvSpPr/>
          <p:nvPr/>
        </p:nvSpPr>
        <p:spPr>
          <a:xfrm>
            <a:off x="571472" y="2857496"/>
            <a:ext cx="1332082" cy="1353312"/>
          </a:xfrm>
          <a:prstGeom prst="ellipse">
            <a:avLst/>
          </a:prstGeom>
          <a:blipFill rotWithShape="0">
            <a:blip r:embed="rId8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tint val="50000"/>
              <a:hueOff val="-8524"/>
              <a:satOff val="482"/>
              <a:lumOff val="-180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Схема 6"/>
          <p:cNvGraphicFramePr/>
          <p:nvPr/>
        </p:nvGraphicFramePr>
        <p:xfrm>
          <a:off x="285720" y="2214554"/>
          <a:ext cx="164307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714348" y="4071942"/>
            <a:ext cx="1000132" cy="40011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547,4</a:t>
            </a:r>
            <a:endParaRPr lang="ru-RU" sz="2000" b="1" dirty="0"/>
          </a:p>
        </p:txBody>
      </p:sp>
      <p:pic>
        <p:nvPicPr>
          <p:cNvPr id="16" name="Picture 16" descr="313609_b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кругленный прямоугольник 13"/>
          <p:cNvSpPr/>
          <p:nvPr/>
        </p:nvSpPr>
        <p:spPr>
          <a:xfrm>
            <a:off x="1357290" y="214290"/>
            <a:ext cx="7429552" cy="92869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>
                <a:solidFill>
                  <a:srgbClr val="36477D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«Доступная среда» </a:t>
            </a: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Новокубанского городского поселения Новокубанского района на 2015-2021 год</a:t>
            </a:r>
            <a:endParaRPr lang="ru-RU" altLang="ru-RU" b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8" name="Объект 2"/>
          <p:cNvSpPr txBox="1">
            <a:spLocks/>
          </p:cNvSpPr>
          <p:nvPr/>
        </p:nvSpPr>
        <p:spPr bwMode="auto">
          <a:xfrm>
            <a:off x="928662" y="1428736"/>
            <a:ext cx="807249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>
              <a:defRPr/>
            </a:pPr>
            <a:r>
              <a:rPr lang="ru-RU" sz="1600" dirty="0">
                <a:latin typeface="+mn-lt"/>
              </a:rPr>
              <a:t>      </a:t>
            </a:r>
            <a:r>
              <a:rPr lang="ru-RU" sz="1400" dirty="0" smtClean="0"/>
              <a:t>Расходы на </a:t>
            </a:r>
            <a:r>
              <a:rPr lang="ru-RU" sz="1400" dirty="0"/>
              <a:t>реализацию </a:t>
            </a:r>
            <a:r>
              <a:rPr lang="ru-RU" sz="1400" dirty="0">
                <a:latin typeface="+mn-lt"/>
              </a:rPr>
              <a:t>мероприятий </a:t>
            </a:r>
            <a:r>
              <a:rPr lang="ru-RU" sz="1400" b="1" i="1" dirty="0">
                <a:solidFill>
                  <a:srgbClr val="7030A0"/>
                </a:solidFill>
                <a:latin typeface="+mn-lt"/>
              </a:rPr>
              <a:t>муниципальной программы </a:t>
            </a:r>
            <a:r>
              <a:rPr lang="ru-RU" sz="1400" b="1" i="1" dirty="0" smtClean="0">
                <a:solidFill>
                  <a:srgbClr val="7030A0"/>
                </a:solidFill>
              </a:rPr>
              <a:t>«</a:t>
            </a:r>
            <a:r>
              <a:rPr lang="ru-RU" altLang="ru-RU" sz="1400" b="1" i="1" dirty="0" smtClean="0">
                <a:solidFill>
                  <a:srgbClr val="7030A0"/>
                </a:solidFill>
              </a:rPr>
              <a:t>Доступная среда» Новокубанского городского поселения Новокубанского района</a:t>
            </a:r>
            <a:r>
              <a:rPr lang="ru-RU" sz="1400" b="1" i="1" dirty="0" smtClean="0">
                <a:solidFill>
                  <a:srgbClr val="7030A0"/>
                </a:solidFill>
              </a:rPr>
              <a:t> </a:t>
            </a:r>
            <a:r>
              <a:rPr lang="ru-RU" sz="1400" dirty="0" smtClean="0">
                <a:latin typeface="+mn-lt"/>
              </a:rPr>
              <a:t>составили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547,4 тыс.рублей</a:t>
            </a:r>
            <a:r>
              <a:rPr lang="ru-RU" sz="1400" b="1" dirty="0" smtClean="0">
                <a:solidFill>
                  <a:srgbClr val="FF0066"/>
                </a:solidFill>
              </a:rPr>
              <a:t>, </a:t>
            </a:r>
            <a:r>
              <a:rPr lang="ru-RU" sz="1400" dirty="0" smtClean="0"/>
              <a:t>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97,6%</a:t>
            </a:r>
            <a:r>
              <a:rPr lang="ru-RU" sz="1400" dirty="0" smtClean="0"/>
              <a:t>  к утвержденным бюджетным назначениям. </a:t>
            </a:r>
            <a:endParaRPr lang="ru-RU" sz="1400" dirty="0"/>
          </a:p>
          <a:p>
            <a:pPr algn="just">
              <a:defRPr/>
            </a:pPr>
            <a:endParaRPr lang="ru-RU" sz="1600" dirty="0">
              <a:latin typeface="+mn-lt"/>
            </a:endParaRPr>
          </a:p>
        </p:txBody>
      </p:sp>
      <p:pic>
        <p:nvPicPr>
          <p:cNvPr id="24" name="Picture 3" descr="C:\Users\User\Desktop\отчет главы фото\a52138f13143ced07fac4d949537a26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3636" y="2143116"/>
            <a:ext cx="2381268" cy="1785950"/>
          </a:xfrm>
          <a:prstGeom prst="rect">
            <a:avLst/>
          </a:prstGeom>
          <a:noFill/>
        </p:spPr>
      </p:pic>
      <p:pic>
        <p:nvPicPr>
          <p:cNvPr id="27" name="Picture 5" descr="C:\Users\User\Desktop\отчет главы фото\1171e73385b7d2d6cb8cfa489c9aea6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16" y="3429000"/>
            <a:ext cx="2190765" cy="1643074"/>
          </a:xfrm>
          <a:prstGeom prst="rect">
            <a:avLst/>
          </a:prstGeom>
          <a:noFill/>
        </p:spPr>
      </p:pic>
      <p:pic>
        <p:nvPicPr>
          <p:cNvPr id="29" name="Picture 3" descr="C:\Users\User\Desktop\отчет главы фото\ee8f06627abfdb00306e75aa1d20f795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15074" y="4786322"/>
            <a:ext cx="2428892" cy="1821669"/>
          </a:xfrm>
          <a:prstGeom prst="rect">
            <a:avLst/>
          </a:prstGeom>
          <a:noFill/>
        </p:spPr>
      </p:pic>
      <p:sp>
        <p:nvSpPr>
          <p:cNvPr id="30" name="Объект 2"/>
          <p:cNvSpPr txBox="1">
            <a:spLocks/>
          </p:cNvSpPr>
          <p:nvPr/>
        </p:nvSpPr>
        <p:spPr bwMode="auto">
          <a:xfrm>
            <a:off x="2071670" y="2214554"/>
            <a:ext cx="4000528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600" dirty="0"/>
              <a:t> </a:t>
            </a:r>
            <a:r>
              <a:rPr lang="ru-RU" sz="1600" dirty="0" smtClean="0"/>
              <a:t>   </a:t>
            </a:r>
            <a:r>
              <a:rPr lang="ru-RU" sz="1400" dirty="0" smtClean="0"/>
              <a:t>Завершены работы, начатые в </a:t>
            </a:r>
            <a:r>
              <a:rPr lang="ru-RU" altLang="ru-RU" sz="1400" b="1" i="1" dirty="0" smtClean="0">
                <a:solidFill>
                  <a:srgbClr val="7030A0"/>
                </a:solidFill>
              </a:rPr>
              <a:t>2016 году</a:t>
            </a:r>
            <a:r>
              <a:rPr lang="ru-RU" sz="1400" dirty="0" smtClean="0"/>
              <a:t>, по обеспечению доступности для инвалидов и </a:t>
            </a:r>
            <a:r>
              <a:rPr lang="ru-RU" sz="1400" dirty="0" err="1" smtClean="0"/>
              <a:t>маломобильных</a:t>
            </a:r>
            <a:r>
              <a:rPr lang="ru-RU" sz="1400" dirty="0" smtClean="0"/>
              <a:t> групп населения остановок и пешеходных переходов, расположенных на территории Новокубанского городского поселения Новокубанского района по следующим объектам: </a:t>
            </a:r>
          </a:p>
          <a:p>
            <a:pPr algn="just"/>
            <a:r>
              <a:rPr lang="ru-RU" sz="1400" i="1" dirty="0" smtClean="0"/>
              <a:t>остановочные павильоны "Нева" по ул. Нева, "</a:t>
            </a:r>
            <a:r>
              <a:rPr lang="ru-RU" sz="1400" i="1" dirty="0" err="1" smtClean="0"/>
              <a:t>Поликлинника</a:t>
            </a:r>
            <a:r>
              <a:rPr lang="ru-RU" sz="1400" i="1" dirty="0" smtClean="0"/>
              <a:t>" по ул. Ленина (по направлению к 23-му микрорайону), "</a:t>
            </a:r>
            <a:r>
              <a:rPr lang="ru-RU" sz="1400" i="1" dirty="0" err="1" smtClean="0"/>
              <a:t>Поликлинника</a:t>
            </a:r>
            <a:r>
              <a:rPr lang="ru-RU" sz="1400" i="1" dirty="0" smtClean="0"/>
              <a:t>" по ул. Ленина (по направлению к центру г. Новокубанска), "Школа  №3" по ул. Первомайская, "Школа №3" по ул. Первомайская (по направлению к г. Армавир) и пешеходных переходов, расположенных по ул. Ленина  на пересечении с ул. К.Маркса, районе остановки "Школа №3" по ул. Первомайская, по ул. Ленина на пересечении с ул. Нева, остановки "Конечная" по ул. Красной, г. Новокубанск.</a:t>
            </a:r>
          </a:p>
          <a:p>
            <a:pPr algn="just">
              <a:defRPr/>
            </a:pP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 </a:t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51203" name="Picture 16" descr="313609_b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Объект 2"/>
          <p:cNvSpPr txBox="1">
            <a:spLocks/>
          </p:cNvSpPr>
          <p:nvPr/>
        </p:nvSpPr>
        <p:spPr bwMode="auto">
          <a:xfrm>
            <a:off x="142844" y="1357298"/>
            <a:ext cx="8858312" cy="71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400" dirty="0" smtClean="0"/>
              <a:t> 	Расходы в рамках </a:t>
            </a:r>
            <a:r>
              <a:rPr lang="ru-RU" sz="1400" b="1" i="1" dirty="0" smtClean="0">
                <a:solidFill>
                  <a:srgbClr val="7030A0"/>
                </a:solidFill>
              </a:rPr>
              <a:t>непрограммных направлений деятельности </a:t>
            </a:r>
            <a:r>
              <a:rPr lang="ru-RU" sz="1400" dirty="0" smtClean="0"/>
              <a:t>составили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18 982,0 тыс. рублей</a:t>
            </a:r>
            <a:r>
              <a:rPr lang="ru-RU" sz="1400" dirty="0" smtClean="0"/>
              <a:t>, или </a:t>
            </a:r>
            <a:r>
              <a:rPr lang="ru-RU" sz="1400" b="1" dirty="0" smtClean="0">
                <a:solidFill>
                  <a:srgbClr val="FF0066"/>
                </a:solidFill>
                <a:latin typeface="Constantia" pitchFamily="18" charset="0"/>
              </a:rPr>
              <a:t>99,0%</a:t>
            </a:r>
            <a:r>
              <a:rPr lang="ru-RU" sz="1400" dirty="0" smtClean="0"/>
              <a:t> к утвержденным бюджетным назначениям.</a:t>
            </a:r>
          </a:p>
          <a:p>
            <a:pPr>
              <a:defRPr/>
            </a:pPr>
            <a:endParaRPr lang="ru-RU" sz="1400" b="1" dirty="0" smtClean="0">
              <a:solidFill>
                <a:srgbClr val="FF0066"/>
              </a:solidFill>
              <a:latin typeface="Constantia" pitchFamily="18" charset="0"/>
            </a:endParaRPr>
          </a:p>
          <a:p>
            <a:pPr>
              <a:defRPr/>
            </a:pP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 marL="88900" algn="just">
              <a:defRPr/>
            </a:pP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 marL="88900" algn="just">
              <a:defRPr/>
            </a:pP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 marL="88900">
              <a:defRPr/>
            </a:pPr>
            <a:endParaRPr lang="ru-RU" sz="1100" dirty="0">
              <a:latin typeface="+mn-lt"/>
            </a:endParaRPr>
          </a:p>
          <a:p>
            <a:pPr algn="just">
              <a:defRPr/>
            </a:pPr>
            <a:r>
              <a:rPr lang="ru-RU" sz="1100" dirty="0"/>
              <a:t>          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Скругленный прямоугольник 6"/>
          <p:cNvSpPr/>
          <p:nvPr/>
        </p:nvSpPr>
        <p:spPr>
          <a:xfrm>
            <a:off x="1428728" y="285728"/>
            <a:ext cx="7572428" cy="92869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b="1" dirty="0" smtClean="0">
                <a:solidFill>
                  <a:srgbClr val="36477D"/>
                </a:solidFill>
                <a:latin typeface="Times New Roman" pitchFamily="18" charset="0"/>
              </a:rPr>
              <a:t>Расходы бюджета Новокубанского городского поселения Новокубанского района, осуществляемые в рамках </a:t>
            </a:r>
            <a:r>
              <a:rPr lang="ru-RU" altLang="ru-RU" b="1" i="1" dirty="0" smtClean="0">
                <a:solidFill>
                  <a:srgbClr val="36477D"/>
                </a:solidFill>
                <a:latin typeface="Times New Roman" pitchFamily="18" charset="0"/>
              </a:rPr>
              <a:t>непрограммных направлений деятельности</a:t>
            </a:r>
            <a:endParaRPr lang="ru-RU" altLang="ru-RU" b="1" i="1" dirty="0">
              <a:solidFill>
                <a:srgbClr val="36477D"/>
              </a:solidFill>
              <a:latin typeface="Times New Roman" pitchFamily="18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 bwMode="auto">
          <a:xfrm>
            <a:off x="5357818" y="1857364"/>
            <a:ext cx="3643338" cy="500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200" dirty="0" smtClean="0"/>
              <a:t>      </a:t>
            </a:r>
            <a:r>
              <a:rPr lang="ru-RU" sz="1200" dirty="0" err="1" smtClean="0"/>
              <a:t>Непрограммные</a:t>
            </a:r>
            <a:r>
              <a:rPr lang="ru-RU" sz="1200" dirty="0" smtClean="0"/>
              <a:t> расходы по </a:t>
            </a:r>
            <a:r>
              <a:rPr lang="ru-RU" sz="1200" b="1" i="1" dirty="0" smtClean="0">
                <a:solidFill>
                  <a:srgbClr val="7030A0"/>
                </a:solidFill>
              </a:rPr>
              <a:t>разделу «Общегосударственные вопросы» </a:t>
            </a:r>
            <a:r>
              <a:rPr lang="ru-RU" sz="1200" dirty="0" smtClean="0"/>
              <a:t>составили 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15 167,0 тыс.рублей</a:t>
            </a:r>
            <a:r>
              <a:rPr lang="ru-RU" sz="1200" dirty="0" smtClean="0"/>
              <a:t>, или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98,8%</a:t>
            </a:r>
            <a:r>
              <a:rPr lang="ru-RU" sz="1200" dirty="0" smtClean="0"/>
              <a:t> к утвержденным бюджетным назначениям, в том числе:</a:t>
            </a:r>
          </a:p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обеспечение функций высшего должностного лица муниципального образования </a:t>
            </a:r>
            <a:r>
              <a:rPr lang="ru-RU" sz="1200" dirty="0" smtClean="0"/>
              <a:t>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1147,1 тыс.рублей</a:t>
            </a:r>
            <a:r>
              <a:rPr lang="ru-RU" sz="1200" dirty="0" smtClean="0"/>
              <a:t>;</a:t>
            </a:r>
          </a:p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обеспечение деятельности администрации Новокубанского городского поселения </a:t>
            </a:r>
            <a:r>
              <a:rPr lang="ru-RU" sz="1200" dirty="0" smtClean="0"/>
              <a:t>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14 002,9 тыс.рублей</a:t>
            </a:r>
            <a:r>
              <a:rPr lang="ru-RU" sz="1200" dirty="0" smtClean="0"/>
              <a:t>;</a:t>
            </a:r>
          </a:p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организация деятельности административных комиссий </a:t>
            </a:r>
            <a:r>
              <a:rPr lang="ru-RU" sz="1200" dirty="0" smtClean="0"/>
              <a:t>– 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12,4 тыс. рублей</a:t>
            </a:r>
            <a:r>
              <a:rPr lang="ru-RU" sz="1200" dirty="0" smtClean="0"/>
              <a:t>.</a:t>
            </a:r>
          </a:p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обеспечение деятельности Контрольно-счетной палаты муниципального образования Новокубанский район </a:t>
            </a:r>
            <a:r>
              <a:rPr lang="ru-RU" sz="1200" dirty="0" smtClean="0"/>
              <a:t>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4,6 тыс.рублей</a:t>
            </a:r>
            <a:r>
              <a:rPr lang="ru-RU" sz="1200" dirty="0" smtClean="0"/>
              <a:t>;</a:t>
            </a:r>
          </a:p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Другие общегосударственные вопросы</a:t>
            </a:r>
            <a:r>
              <a:rPr lang="ru-RU" sz="1200" dirty="0" smtClean="0"/>
              <a:t>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666,1 тыс. рублей</a:t>
            </a:r>
            <a:r>
              <a:rPr lang="ru-RU" sz="1200" dirty="0" smtClean="0"/>
              <a:t>, в том числе:</a:t>
            </a:r>
          </a:p>
          <a:p>
            <a:pPr algn="just"/>
            <a:r>
              <a:rPr lang="ru-RU" sz="1200" dirty="0" smtClean="0"/>
              <a:t>- компенсационные выплаты квартальным – 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544,5   рублей</a:t>
            </a:r>
            <a:r>
              <a:rPr lang="ru-RU" sz="1200" dirty="0" smtClean="0"/>
              <a:t>;</a:t>
            </a:r>
          </a:p>
          <a:p>
            <a:pPr algn="just"/>
            <a:r>
              <a:rPr lang="ru-RU" sz="1200" dirty="0" smtClean="0"/>
              <a:t>- прочие расходы (уплата ежегодных членских взносов, штрафы ГИБДД) –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121,6 тыс. рублей</a:t>
            </a:r>
            <a:r>
              <a:rPr lang="ru-RU" sz="1200" dirty="0" smtClean="0"/>
              <a:t>.</a:t>
            </a:r>
          </a:p>
          <a:p>
            <a:pPr algn="just"/>
            <a:r>
              <a:rPr lang="ru-RU" sz="1200" dirty="0" smtClean="0"/>
              <a:t>По </a:t>
            </a:r>
            <a:r>
              <a:rPr lang="ru-RU" sz="1200" b="1" i="1" dirty="0" smtClean="0">
                <a:solidFill>
                  <a:srgbClr val="7030A0"/>
                </a:solidFill>
              </a:rPr>
              <a:t>разделу «Обслуживание государственного и муниципального долга» </a:t>
            </a:r>
            <a:r>
              <a:rPr lang="ru-RU" sz="1200" dirty="0" smtClean="0"/>
              <a:t>на погашение процентных платежей по кредитам израсходовано –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 3 815,0 тыс. рублей </a:t>
            </a:r>
            <a:r>
              <a:rPr lang="ru-RU" sz="1200" dirty="0" smtClean="0"/>
              <a:t>или </a:t>
            </a:r>
            <a:r>
              <a:rPr lang="ru-RU" sz="1200" b="1" dirty="0" smtClean="0">
                <a:solidFill>
                  <a:srgbClr val="FF0066"/>
                </a:solidFill>
                <a:latin typeface="Constantia" pitchFamily="18" charset="0"/>
              </a:rPr>
              <a:t>99,7%</a:t>
            </a:r>
            <a:r>
              <a:rPr lang="ru-RU" sz="1200" dirty="0" smtClean="0"/>
              <a:t> от запланированной суммы.</a:t>
            </a:r>
            <a:endParaRPr lang="ru-RU" sz="1200" b="1" dirty="0">
              <a:solidFill>
                <a:srgbClr val="FF0066"/>
              </a:solidFill>
              <a:latin typeface="Constantia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42842" y="1857364"/>
          <a:ext cx="5072100" cy="4945994"/>
        </p:xfrm>
        <a:graphic>
          <a:graphicData uri="http://schemas.openxmlformats.org/drawingml/2006/table">
            <a:tbl>
              <a:tblPr/>
              <a:tblGrid>
                <a:gridCol w="1857390"/>
                <a:gridCol w="928694"/>
                <a:gridCol w="642942"/>
                <a:gridCol w="714380"/>
                <a:gridCol w="928694"/>
              </a:tblGrid>
              <a:tr h="179913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показателя (раздел, подраздел)</a:t>
                      </a: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Утвержденные  бюджетные назначения</a:t>
                      </a: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Исполнено</a:t>
                      </a: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Исполнение к утвержденным бюджетным </a:t>
                      </a:r>
                      <a:r>
                        <a:rPr lang="ru-RU" sz="900" dirty="0" smtClean="0">
                          <a:latin typeface="Times New Roman"/>
                          <a:ea typeface="Times New Roman"/>
                          <a:cs typeface="Times New Roman"/>
                        </a:rPr>
                        <a:t>назначениям, %</a:t>
                      </a:r>
                      <a:endParaRPr lang="ru-RU" sz="9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8202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 средства краевого, районного бюджетов</a:t>
                      </a: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9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Всего,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19 171,6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18 982,0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latin typeface="Times New Roman"/>
                          <a:ea typeface="Times New Roman"/>
                          <a:cs typeface="Times New Roman"/>
                        </a:rPr>
                        <a:t>99,0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9454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Общегосударственные вопросы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15344,9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15167,0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98,8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5140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1158,7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1147,1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98,9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77398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Функционирование Правительства Российской Федерации, высших органов исполнительной власти субъектов Российской Федерации, местных администраций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14181,6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14015,3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12,4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98,8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6853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Обеспечение </a:t>
                      </a: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433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Другие общегосударственные вопросы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669,2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666,1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99,5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3769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Обслуживание внутреннего государственного и муниципального долга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3826,7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3815,0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99,7</a:t>
                      </a:r>
                    </a:p>
                  </a:txBody>
                  <a:tcPr marL="66975" marR="669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6" descr="313609_b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1428728" y="285728"/>
            <a:ext cx="7358114" cy="100013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Доля программных расходов в общем объеме расходов бюджета Новокубанского городского поселения Новокубанского района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0" y="1397000"/>
          <a:ext cx="9144000" cy="524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000232" y="5214950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86,6%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 descr="313609_b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Заголовок 1"/>
          <p:cNvSpPr>
            <a:spLocks/>
          </p:cNvSpPr>
          <p:nvPr/>
        </p:nvSpPr>
        <p:spPr bwMode="auto">
          <a:xfrm>
            <a:off x="1142976" y="0"/>
            <a:ext cx="7705725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4000" b="1" i="1" dirty="0">
                <a:solidFill>
                  <a:schemeClr val="tx2"/>
                </a:solidFill>
                <a:latin typeface="Times New Roman" pitchFamily="18" charset="0"/>
              </a:rPr>
              <a:t>Сбалансированность бюджета</a:t>
            </a:r>
          </a:p>
        </p:txBody>
      </p:sp>
      <p:sp>
        <p:nvSpPr>
          <p:cNvPr id="4" name="Скругленный прямоугольник 3"/>
          <p:cNvSpPr>
            <a:spLocks noChangeArrowheads="1"/>
          </p:cNvSpPr>
          <p:nvPr/>
        </p:nvSpPr>
        <p:spPr bwMode="auto">
          <a:xfrm>
            <a:off x="1785918" y="785794"/>
            <a:ext cx="6911975" cy="4318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0" scaled="1"/>
          </a:gradFill>
          <a:ln w="25400" algn="ctr">
            <a:solidFill>
              <a:srgbClr val="333399"/>
            </a:solidFill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accent5">
                    <a:lumMod val="10000"/>
                  </a:schemeClr>
                </a:solidFill>
                <a:latin typeface="+mn-lt"/>
              </a:rPr>
              <a:t>Расходы бюджета сопоставляются с доходами</a:t>
            </a:r>
          </a:p>
        </p:txBody>
      </p:sp>
      <p:sp>
        <p:nvSpPr>
          <p:cNvPr id="5" name="Скругленный прямоугольник 4"/>
          <p:cNvSpPr>
            <a:spLocks noChangeArrowheads="1"/>
          </p:cNvSpPr>
          <p:nvPr/>
        </p:nvSpPr>
        <p:spPr bwMode="auto">
          <a:xfrm>
            <a:off x="684213" y="2079625"/>
            <a:ext cx="1584325" cy="43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rgbClr val="333399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Доходы</a:t>
            </a:r>
          </a:p>
        </p:txBody>
      </p:sp>
      <p:sp>
        <p:nvSpPr>
          <p:cNvPr id="7" name="Скругленный прямоугольник 6"/>
          <p:cNvSpPr>
            <a:spLocks noChangeArrowheads="1"/>
          </p:cNvSpPr>
          <p:nvPr/>
        </p:nvSpPr>
        <p:spPr bwMode="auto">
          <a:xfrm>
            <a:off x="2482850" y="2089150"/>
            <a:ext cx="1584325" cy="431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rgbClr val="333399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2060"/>
                </a:solidFill>
                <a:latin typeface="+mn-lt"/>
              </a:rPr>
              <a:t>Расходы</a:t>
            </a:r>
          </a:p>
        </p:txBody>
      </p:sp>
      <p:sp>
        <p:nvSpPr>
          <p:cNvPr id="6" name="Скругленный прямоугольник 5"/>
          <p:cNvSpPr>
            <a:spLocks noChangeArrowheads="1"/>
          </p:cNvSpPr>
          <p:nvPr/>
        </p:nvSpPr>
        <p:spPr bwMode="auto">
          <a:xfrm>
            <a:off x="4435475" y="1857375"/>
            <a:ext cx="1727200" cy="901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algn="ctr">
            <a:solidFill>
              <a:srgbClr val="333399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Дефицит</a:t>
            </a:r>
          </a:p>
          <a:p>
            <a:pPr algn="ctr"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или </a:t>
            </a:r>
          </a:p>
          <a:p>
            <a:pPr algn="ctr"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 Профицит</a:t>
            </a:r>
          </a:p>
        </p:txBody>
      </p:sp>
      <p:sp>
        <p:nvSpPr>
          <p:cNvPr id="52232" name="TextBox 10"/>
          <p:cNvSpPr txBox="1">
            <a:spLocks noChangeArrowheads="1"/>
          </p:cNvSpPr>
          <p:nvPr/>
        </p:nvSpPr>
        <p:spPr bwMode="auto">
          <a:xfrm>
            <a:off x="2268538" y="2111375"/>
            <a:ext cx="3587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-</a:t>
            </a:r>
          </a:p>
        </p:txBody>
      </p:sp>
      <p:sp>
        <p:nvSpPr>
          <p:cNvPr id="52233" name="TextBox 9"/>
          <p:cNvSpPr txBox="1">
            <a:spLocks noChangeArrowheads="1"/>
          </p:cNvSpPr>
          <p:nvPr/>
        </p:nvSpPr>
        <p:spPr bwMode="auto">
          <a:xfrm>
            <a:off x="4094163" y="2124075"/>
            <a:ext cx="3603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/>
              <a:t>=</a:t>
            </a: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6948488" y="1628775"/>
            <a:ext cx="2081212" cy="612775"/>
          </a:xfrm>
          <a:prstGeom prst="rect">
            <a:avLst/>
          </a:prstGeom>
          <a:solidFill>
            <a:schemeClr val="accent1"/>
          </a:solidFill>
          <a:ln w="25400" algn="ctr">
            <a:solidFill>
              <a:srgbClr val="333399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002060"/>
                </a:solidFill>
                <a:latin typeface="+mn-lt"/>
              </a:rPr>
              <a:t>Расходы </a:t>
            </a:r>
            <a:r>
              <a:rPr lang="ru-RU" dirty="0">
                <a:solidFill>
                  <a:srgbClr val="006600"/>
                </a:solidFill>
                <a:latin typeface="+mn-lt"/>
              </a:rPr>
              <a:t>больше</a:t>
            </a:r>
            <a:r>
              <a:rPr lang="ru-RU" dirty="0">
                <a:solidFill>
                  <a:srgbClr val="002060"/>
                </a:solidFill>
                <a:latin typeface="+mn-lt"/>
              </a:rPr>
              <a:t> доходов</a:t>
            </a: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6948488" y="2349500"/>
            <a:ext cx="2081212" cy="696913"/>
          </a:xfrm>
          <a:prstGeom prst="rect">
            <a:avLst/>
          </a:prstGeom>
          <a:solidFill>
            <a:schemeClr val="accent1"/>
          </a:solidFill>
          <a:ln w="25400" algn="ctr">
            <a:solidFill>
              <a:srgbClr val="333399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1700" dirty="0">
                <a:solidFill>
                  <a:srgbClr val="002060"/>
                </a:solidFill>
                <a:latin typeface="+mn-lt"/>
              </a:rPr>
              <a:t>Расходы </a:t>
            </a:r>
            <a:r>
              <a:rPr lang="ru-RU" sz="1700" dirty="0">
                <a:solidFill>
                  <a:srgbClr val="006600"/>
                </a:solidFill>
                <a:latin typeface="+mn-lt"/>
              </a:rPr>
              <a:t>меньше</a:t>
            </a:r>
            <a:r>
              <a:rPr lang="ru-RU" sz="1700" dirty="0">
                <a:solidFill>
                  <a:srgbClr val="002060"/>
                </a:solidFill>
                <a:latin typeface="+mn-lt"/>
              </a:rPr>
              <a:t> доходов</a:t>
            </a:r>
          </a:p>
        </p:txBody>
      </p:sp>
      <p:sp>
        <p:nvSpPr>
          <p:cNvPr id="3" name="Двойная стрелка влево/вправо 2"/>
          <p:cNvSpPr>
            <a:spLocks noChangeArrowheads="1"/>
          </p:cNvSpPr>
          <p:nvPr/>
        </p:nvSpPr>
        <p:spPr bwMode="auto">
          <a:xfrm>
            <a:off x="6084888" y="1916113"/>
            <a:ext cx="938212" cy="238125"/>
          </a:xfrm>
          <a:prstGeom prst="leftRightArrow">
            <a:avLst>
              <a:gd name="adj1" fmla="val 50000"/>
              <a:gd name="adj2" fmla="val 49998"/>
            </a:avLst>
          </a:prstGeom>
          <a:gradFill rotWithShape="0">
            <a:gsLst>
              <a:gs pos="0">
                <a:srgbClr val="006600"/>
              </a:gs>
              <a:gs pos="50000">
                <a:schemeClr val="bg1"/>
              </a:gs>
              <a:gs pos="100000">
                <a:srgbClr val="006600"/>
              </a:gs>
            </a:gsLst>
            <a:lin ang="5400000"/>
          </a:gradFill>
          <a:ln w="25400" algn="ctr">
            <a:solidFill>
              <a:srgbClr val="00008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2" name="Двойная стрелка влево/вправо 2"/>
          <p:cNvSpPr>
            <a:spLocks noChangeArrowheads="1"/>
          </p:cNvSpPr>
          <p:nvPr/>
        </p:nvSpPr>
        <p:spPr bwMode="auto">
          <a:xfrm>
            <a:off x="6084888" y="2492375"/>
            <a:ext cx="938212" cy="238125"/>
          </a:xfrm>
          <a:prstGeom prst="leftRightArrow">
            <a:avLst>
              <a:gd name="adj1" fmla="val 50000"/>
              <a:gd name="adj2" fmla="val 49998"/>
            </a:avLst>
          </a:prstGeom>
          <a:gradFill rotWithShape="0">
            <a:gsLst>
              <a:gs pos="0">
                <a:srgbClr val="006600"/>
              </a:gs>
              <a:gs pos="50000">
                <a:schemeClr val="bg1"/>
              </a:gs>
              <a:gs pos="100000">
                <a:srgbClr val="006600"/>
              </a:gs>
            </a:gsLst>
            <a:lin ang="5400000"/>
          </a:gradFill>
          <a:ln w="25400" algn="ctr">
            <a:solidFill>
              <a:srgbClr val="000080"/>
            </a:solidFill>
            <a:miter lim="800000"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sp>
        <p:nvSpPr>
          <p:cNvPr id="24594" name="Скругленный прямоугольник 3"/>
          <p:cNvSpPr>
            <a:spLocks noChangeArrowheads="1"/>
          </p:cNvSpPr>
          <p:nvPr/>
        </p:nvSpPr>
        <p:spPr bwMode="auto">
          <a:xfrm>
            <a:off x="4500562" y="3357562"/>
            <a:ext cx="3500462" cy="314327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100000">
                <a:schemeClr val="hlink"/>
              </a:gs>
            </a:gsLst>
            <a:lin ang="0" scaled="1"/>
          </a:gradFill>
          <a:ln w="25400" algn="ctr">
            <a:solidFill>
              <a:srgbClr val="333399"/>
            </a:solidFill>
            <a:round/>
            <a:headEnd/>
            <a:tailEnd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altLang="ru-RU" sz="1600" b="1" i="1">
                <a:solidFill>
                  <a:schemeClr val="tx2"/>
                </a:solidFill>
              </a:rPr>
              <a:t>Если образовывается дефицит бюджета </a:t>
            </a:r>
            <a:r>
              <a:rPr lang="ru-RU" sz="1600" b="1" i="1">
                <a:solidFill>
                  <a:schemeClr val="tx2"/>
                </a:solidFill>
              </a:rPr>
              <a:t>на покрытие всех обязательств в конкретном году планируются и</a:t>
            </a:r>
            <a:r>
              <a:rPr lang="ru-RU" altLang="ru-RU" sz="1600" b="1" i="1">
                <a:solidFill>
                  <a:schemeClr val="tx2"/>
                </a:solidFill>
              </a:rPr>
              <a:t>сточники финансирования </a:t>
            </a:r>
            <a:br>
              <a:rPr lang="ru-RU" altLang="ru-RU" sz="1600" b="1" i="1">
                <a:solidFill>
                  <a:schemeClr val="tx2"/>
                </a:solidFill>
              </a:rPr>
            </a:br>
            <a:r>
              <a:rPr lang="ru-RU" altLang="ru-RU" sz="1600" b="1" i="1">
                <a:solidFill>
                  <a:schemeClr val="tx2"/>
                </a:solidFill>
              </a:rPr>
              <a:t>дефицита бюджета</a:t>
            </a:r>
            <a:endParaRPr lang="ru-RU" sz="1600" b="1" i="1">
              <a:solidFill>
                <a:schemeClr val="tx2"/>
              </a:solidFill>
            </a:endParaRPr>
          </a:p>
          <a:p>
            <a:pPr algn="ctr">
              <a:defRPr/>
            </a:pPr>
            <a:r>
              <a:rPr lang="ru-RU" sz="1600" b="1" i="1">
                <a:solidFill>
                  <a:schemeClr val="tx2"/>
                </a:solidFill>
              </a:rPr>
              <a:t> или происходит сокращение расходов. </a:t>
            </a:r>
          </a:p>
        </p:txBody>
      </p:sp>
      <p:pic>
        <p:nvPicPr>
          <p:cNvPr id="52241" name="Рисунок 6" descr="весы 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3357563"/>
            <a:ext cx="29019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Прямая соединительная линия 17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1428728" y="1571612"/>
            <a:ext cx="6929486" cy="646331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Муниципальный долг - это долговые обязательства бюджета, выраженные в валюте Российской Федерации</a:t>
            </a:r>
            <a:endParaRPr lang="ru-RU" dirty="0"/>
          </a:p>
        </p:txBody>
      </p:sp>
      <p:sp>
        <p:nvSpPr>
          <p:cNvPr id="53" name="TextBox 52"/>
          <p:cNvSpPr txBox="1"/>
          <p:nvPr/>
        </p:nvSpPr>
        <p:spPr>
          <a:xfrm>
            <a:off x="1428728" y="3643314"/>
            <a:ext cx="6929486" cy="369332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Структура государственного долга выглядит следующим образом:</a:t>
            </a:r>
            <a:endParaRPr lang="ru-RU" dirty="0">
              <a:solidFill>
                <a:schemeClr val="bg1"/>
              </a:solidFill>
            </a:endParaRPr>
          </a:p>
        </p:txBody>
      </p:sp>
      <p:grpSp>
        <p:nvGrpSpPr>
          <p:cNvPr id="137" name="Группа 136"/>
          <p:cNvGrpSpPr/>
          <p:nvPr/>
        </p:nvGrpSpPr>
        <p:grpSpPr>
          <a:xfrm>
            <a:off x="2642382" y="4374614"/>
            <a:ext cx="4287073" cy="2126221"/>
            <a:chOff x="1928292" y="3571876"/>
            <a:chExt cx="2715146" cy="2071702"/>
          </a:xfrm>
        </p:grpSpPr>
        <p:sp>
          <p:nvSpPr>
            <p:cNvPr id="66" name="Прямоугольник 65"/>
            <p:cNvSpPr/>
            <p:nvPr/>
          </p:nvSpPr>
          <p:spPr>
            <a:xfrm>
              <a:off x="2571736" y="3571876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 smtClean="0"/>
            </a:p>
            <a:p>
              <a:pPr algn="ctr"/>
              <a:r>
                <a:rPr lang="ru-RU" sz="1600" dirty="0" smtClean="0"/>
                <a:t>Привлечение бюджетных кредитов</a:t>
              </a:r>
            </a:p>
            <a:p>
              <a:pPr algn="ctr"/>
              <a:endParaRPr lang="ru-RU" sz="1600" dirty="0" smtClean="0"/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2571736" y="4214818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 smtClean="0"/>
            </a:p>
            <a:p>
              <a:pPr algn="ctr"/>
              <a:r>
                <a:rPr lang="ru-RU" sz="1600" dirty="0" smtClean="0"/>
                <a:t>Привлечение банковских кредитов</a:t>
              </a:r>
            </a:p>
            <a:p>
              <a:pPr algn="ctr"/>
              <a:endParaRPr lang="ru-RU" sz="1600" dirty="0" smtClean="0"/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2571736" y="4929198"/>
              <a:ext cx="2071702" cy="71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dirty="0" smtClean="0"/>
            </a:p>
            <a:p>
              <a:pPr algn="ctr"/>
              <a:r>
                <a:rPr lang="ru-RU" sz="1600" dirty="0" smtClean="0"/>
                <a:t>Предоставление государственных гарантий</a:t>
              </a:r>
            </a:p>
            <a:p>
              <a:pPr algn="ctr"/>
              <a:endParaRPr lang="ru-RU" sz="1600" dirty="0" smtClean="0"/>
            </a:p>
          </p:txBody>
        </p:sp>
        <p:grpSp>
          <p:nvGrpSpPr>
            <p:cNvPr id="115" name="Группа 114"/>
            <p:cNvGrpSpPr/>
            <p:nvPr/>
          </p:nvGrpSpPr>
          <p:grpSpPr>
            <a:xfrm rot="16200000">
              <a:off x="1274405" y="4418096"/>
              <a:ext cx="1808343" cy="500570"/>
              <a:chOff x="1569794" y="2071174"/>
              <a:chExt cx="3970061" cy="500571"/>
            </a:xfrm>
          </p:grpSpPr>
          <p:cxnSp>
            <p:nvCxnSpPr>
              <p:cNvPr id="116" name="Прямая соединительная линия 115"/>
              <p:cNvCxnSpPr/>
              <p:nvPr/>
            </p:nvCxnSpPr>
            <p:spPr>
              <a:xfrm rot="10800000" flipH="1" flipV="1">
                <a:off x="1569794" y="2071174"/>
                <a:ext cx="3970061" cy="504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Прямая соединительная линия 116"/>
              <p:cNvCxnSpPr/>
              <p:nvPr/>
            </p:nvCxnSpPr>
            <p:spPr>
              <a:xfrm rot="5400000">
                <a:off x="1357576" y="2285595"/>
                <a:ext cx="427834" cy="158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Прямая соединительная линия 117"/>
              <p:cNvCxnSpPr/>
              <p:nvPr/>
            </p:nvCxnSpPr>
            <p:spPr>
              <a:xfrm rot="5400000">
                <a:off x="3577330" y="2320144"/>
                <a:ext cx="500065" cy="313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3" name="Прямая соединительная линия 132"/>
            <p:cNvCxnSpPr/>
            <p:nvPr/>
          </p:nvCxnSpPr>
          <p:spPr>
            <a:xfrm>
              <a:off x="1928794" y="3764209"/>
              <a:ext cx="500065" cy="1429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6" name="Picture 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636"/>
            <a:ext cx="1120148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3">
                <a:lumMod val="75000"/>
                <a:alpha val="60000"/>
              </a:schemeClr>
            </a:glow>
          </a:effectLst>
        </p:spPr>
      </p:pic>
      <p:sp>
        <p:nvSpPr>
          <p:cNvPr id="20" name="TextBox 19"/>
          <p:cNvSpPr txBox="1"/>
          <p:nvPr/>
        </p:nvSpPr>
        <p:spPr>
          <a:xfrm>
            <a:off x="1428728" y="2428868"/>
            <a:ext cx="6929486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chemeClr val="bg1"/>
                </a:solidFill>
              </a:rPr>
              <a:t>Поскольку бюджет Новокубанского городского поселения формируется с дефицитом, то для финансирования расходов, не обеспеченных доходами, привлекаются бюджетные кредиты и банковские кредиты.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26" name="Picture 16" descr="313609_bi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Скругленный прямоугольник 17"/>
          <p:cNvSpPr/>
          <p:nvPr/>
        </p:nvSpPr>
        <p:spPr>
          <a:xfrm>
            <a:off x="1785918" y="214290"/>
            <a:ext cx="5821248" cy="7200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Понятие муниципального долга</a:t>
            </a:r>
            <a:endParaRPr lang="ru-RU" sz="2800" b="1" i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357422" y="214290"/>
            <a:ext cx="5821248" cy="7200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Муниципальный долг НГП НР</a:t>
            </a:r>
          </a:p>
        </p:txBody>
      </p:sp>
      <p:pic>
        <p:nvPicPr>
          <p:cNvPr id="9225" name="Picture 19" descr="313609_b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Объект 2"/>
          <p:cNvSpPr txBox="1">
            <a:spLocks/>
          </p:cNvSpPr>
          <p:nvPr/>
        </p:nvSpPr>
        <p:spPr bwMode="auto">
          <a:xfrm>
            <a:off x="142844" y="1500174"/>
            <a:ext cx="407196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200" b="1" i="1" dirty="0" smtClean="0">
                <a:solidFill>
                  <a:srgbClr val="7030A0"/>
                </a:solidFill>
              </a:rPr>
              <a:t>           </a:t>
            </a:r>
            <a:r>
              <a:rPr lang="ru-RU" sz="1300" b="1" i="1" dirty="0" smtClean="0">
                <a:solidFill>
                  <a:srgbClr val="7030A0"/>
                </a:solidFill>
              </a:rPr>
              <a:t>Объем муниципального долга </a:t>
            </a:r>
            <a:r>
              <a:rPr lang="ru-RU" sz="1300" dirty="0" smtClean="0"/>
              <a:t>по состоянию на 1 января 2018 года составил </a:t>
            </a:r>
            <a:r>
              <a:rPr lang="ru-RU" sz="1300" b="1" i="1" dirty="0" smtClean="0">
                <a:solidFill>
                  <a:srgbClr val="7030A0"/>
                </a:solidFill>
              </a:rPr>
              <a:t>42 213,8 тысяч рублей</a:t>
            </a:r>
            <a:r>
              <a:rPr lang="ru-RU" sz="1300" dirty="0" smtClean="0"/>
              <a:t>, в том числе </a:t>
            </a:r>
            <a:r>
              <a:rPr lang="ru-RU" sz="1300" b="1" i="1" dirty="0" smtClean="0">
                <a:solidFill>
                  <a:srgbClr val="7030A0"/>
                </a:solidFill>
              </a:rPr>
              <a:t>муниципальная гарантия 5 213,8 тыс.рублей </a:t>
            </a:r>
            <a:r>
              <a:rPr lang="ru-RU" sz="1300" dirty="0" smtClean="0"/>
              <a:t>и не превысил предельных значений, установленных Бюджетным кодексом Российской Федерации и Решением Совета Новокубанского городского поселения Новокубанского района «О бюджете Новокубанского городского поселения Новокубанского района на 2017 год» (верхний предел муниципального долга на </a:t>
            </a:r>
            <a:r>
              <a:rPr lang="ru-RU" sz="1300" b="1" i="1" dirty="0" smtClean="0">
                <a:solidFill>
                  <a:srgbClr val="7030A0"/>
                </a:solidFill>
              </a:rPr>
              <a:t>1 января 2017 года</a:t>
            </a:r>
            <a:r>
              <a:rPr lang="ru-RU" sz="1300" dirty="0" smtClean="0"/>
              <a:t> установлен в сумме </a:t>
            </a:r>
            <a:r>
              <a:rPr lang="ru-RU" sz="1300" b="1" i="1" dirty="0" smtClean="0">
                <a:solidFill>
                  <a:srgbClr val="7030A0"/>
                </a:solidFill>
              </a:rPr>
              <a:t>70 000,0 тыс.рублей</a:t>
            </a:r>
            <a:r>
              <a:rPr lang="ru-RU" sz="1300" dirty="0" smtClean="0"/>
              <a:t>, в том числе верхний предел долга по муниципальным гарантиям </a:t>
            </a:r>
            <a:r>
              <a:rPr lang="ru-RU" sz="1300" b="1" i="1" dirty="0" smtClean="0">
                <a:solidFill>
                  <a:srgbClr val="7030A0"/>
                </a:solidFill>
              </a:rPr>
              <a:t>5 450,0 тыс.рублей</a:t>
            </a:r>
            <a:r>
              <a:rPr lang="ru-RU" sz="1300" dirty="0" smtClean="0"/>
              <a:t>; предельный объем муниципального долга Новокубанского городского поселения Новокубанского района </a:t>
            </a:r>
            <a:r>
              <a:rPr lang="ru-RU" sz="1300" b="1" i="1" dirty="0" smtClean="0">
                <a:solidFill>
                  <a:srgbClr val="7030A0"/>
                </a:solidFill>
              </a:rPr>
              <a:t>на 2017 год </a:t>
            </a:r>
            <a:r>
              <a:rPr lang="ru-RU" sz="1300" dirty="0" smtClean="0"/>
              <a:t>в сумме </a:t>
            </a:r>
            <a:r>
              <a:rPr lang="ru-RU" sz="1300" b="1" i="1" dirty="0" smtClean="0">
                <a:solidFill>
                  <a:srgbClr val="7030A0"/>
                </a:solidFill>
              </a:rPr>
              <a:t>70 000 тыс. рублей.</a:t>
            </a:r>
            <a:r>
              <a:rPr lang="ru-RU" sz="1300" dirty="0" smtClean="0"/>
              <a:t>)</a:t>
            </a:r>
          </a:p>
          <a:p>
            <a:pPr algn="just"/>
            <a:r>
              <a:rPr lang="ru-RU" sz="1300" dirty="0" smtClean="0"/>
              <a:t>         </a:t>
            </a:r>
            <a:r>
              <a:rPr lang="ru-RU" sz="1300" b="1" i="1" dirty="0" smtClean="0">
                <a:solidFill>
                  <a:srgbClr val="7030A0"/>
                </a:solidFill>
              </a:rPr>
              <a:t>В 2017 году</a:t>
            </a:r>
            <a:r>
              <a:rPr lang="ru-RU" sz="1300" dirty="0" smtClean="0"/>
              <a:t> привлечены кредиты:</a:t>
            </a:r>
          </a:p>
          <a:p>
            <a:pPr algn="just"/>
            <a:r>
              <a:rPr lang="ru-RU" sz="1300" dirty="0" smtClean="0"/>
              <a:t>кредитных организаций – </a:t>
            </a:r>
            <a:r>
              <a:rPr lang="ru-RU" sz="1300" b="1" i="1" dirty="0" smtClean="0">
                <a:solidFill>
                  <a:srgbClr val="7030A0"/>
                </a:solidFill>
              </a:rPr>
              <a:t>28 000,0 тыс.рублей</a:t>
            </a:r>
            <a:r>
              <a:rPr lang="ru-RU" sz="1300" dirty="0" smtClean="0"/>
              <a:t>,</a:t>
            </a:r>
          </a:p>
          <a:p>
            <a:pPr algn="just"/>
            <a:r>
              <a:rPr lang="ru-RU" sz="1300" dirty="0" smtClean="0"/>
              <a:t>кредиты краевого бюджета – </a:t>
            </a:r>
            <a:r>
              <a:rPr lang="ru-RU" sz="1300" b="1" i="1" dirty="0" smtClean="0">
                <a:solidFill>
                  <a:srgbClr val="7030A0"/>
                </a:solidFill>
              </a:rPr>
              <a:t>5 000,0 тыс.рублей</a:t>
            </a:r>
            <a:r>
              <a:rPr lang="ru-RU" sz="1300" dirty="0" smtClean="0"/>
              <a:t>,</a:t>
            </a:r>
          </a:p>
          <a:p>
            <a:pPr algn="just"/>
            <a:r>
              <a:rPr lang="ru-RU" sz="1300" dirty="0" smtClean="0"/>
              <a:t>кредиты районного бюджета – </a:t>
            </a:r>
            <a:r>
              <a:rPr lang="ru-RU" sz="1300" b="1" i="1" dirty="0" smtClean="0">
                <a:solidFill>
                  <a:srgbClr val="7030A0"/>
                </a:solidFill>
              </a:rPr>
              <a:t>4 000,0 тыс.рублей</a:t>
            </a:r>
            <a:r>
              <a:rPr lang="ru-RU" sz="1300" dirty="0" smtClean="0"/>
              <a:t>. </a:t>
            </a:r>
          </a:p>
          <a:p>
            <a:pPr algn="just">
              <a:defRPr/>
            </a:pPr>
            <a:r>
              <a:rPr lang="ru-RU" sz="1300" dirty="0" smtClean="0"/>
              <a:t>         </a:t>
            </a:r>
            <a:endParaRPr lang="ru-RU" sz="1300" b="1" dirty="0">
              <a:solidFill>
                <a:srgbClr val="FF0066"/>
              </a:solidFill>
              <a:latin typeface="Constantia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Объект 2"/>
          <p:cNvSpPr txBox="1">
            <a:spLocks/>
          </p:cNvSpPr>
          <p:nvPr/>
        </p:nvSpPr>
        <p:spPr bwMode="auto">
          <a:xfrm>
            <a:off x="142844" y="5643578"/>
            <a:ext cx="7072362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ru-RU" sz="1200" dirty="0" smtClean="0"/>
              <a:t>         На </a:t>
            </a:r>
            <a:r>
              <a:rPr lang="ru-RU" sz="1200" b="1" i="1" dirty="0" smtClean="0">
                <a:solidFill>
                  <a:srgbClr val="7030A0"/>
                </a:solidFill>
              </a:rPr>
              <a:t>погашение долговых обязательств </a:t>
            </a:r>
            <a:r>
              <a:rPr lang="ru-RU" sz="1200" dirty="0" smtClean="0"/>
              <a:t>направлено </a:t>
            </a:r>
            <a:r>
              <a:rPr lang="ru-RU" sz="1200" b="1" i="1" dirty="0" smtClean="0">
                <a:solidFill>
                  <a:srgbClr val="7030A0"/>
                </a:solidFill>
              </a:rPr>
              <a:t>33 700,0 тыс.рублей</a:t>
            </a:r>
            <a:r>
              <a:rPr lang="ru-RU" sz="1200" dirty="0" smtClean="0"/>
              <a:t>, в том числе кредитов кредитных организаций – </a:t>
            </a:r>
            <a:r>
              <a:rPr lang="ru-RU" sz="1200" b="1" i="1" dirty="0" smtClean="0">
                <a:solidFill>
                  <a:srgbClr val="7030A0"/>
                </a:solidFill>
              </a:rPr>
              <a:t>28 000,0 тыс.рублей</a:t>
            </a:r>
            <a:r>
              <a:rPr lang="ru-RU" sz="1200" dirty="0" smtClean="0"/>
              <a:t>, бюджетных кредитов – </a:t>
            </a:r>
            <a:r>
              <a:rPr lang="ru-RU" sz="1200" b="1" i="1" dirty="0" smtClean="0">
                <a:solidFill>
                  <a:srgbClr val="7030A0"/>
                </a:solidFill>
              </a:rPr>
              <a:t>5 700,0 тыс.рублей</a:t>
            </a:r>
            <a:r>
              <a:rPr lang="ru-RU" sz="1200" dirty="0" smtClean="0"/>
              <a:t>. Расходные обязательства по возврату основного долга и уплате процентов по долговым обязательствам в 2017 году были полностью финансово обеспечены, что позволило осуществить все платежи в установленные сроки и в полном объеме. </a:t>
            </a:r>
          </a:p>
          <a:p>
            <a:pPr algn="just"/>
            <a:endParaRPr lang="ru-RU" sz="1100" b="1" i="1" dirty="0" smtClean="0">
              <a:solidFill>
                <a:srgbClr val="7030A0"/>
              </a:solidFill>
            </a:endParaRPr>
          </a:p>
          <a:p>
            <a:pPr algn="just"/>
            <a:endParaRPr lang="ru-RU" sz="1100" b="1" i="1" dirty="0" smtClean="0">
              <a:solidFill>
                <a:srgbClr val="7030A0"/>
              </a:solidFill>
            </a:endParaRPr>
          </a:p>
          <a:p>
            <a:pPr>
              <a:defRPr/>
            </a:pP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>
              <a:defRPr/>
            </a:pPr>
            <a:r>
              <a:rPr lang="ru-RU" sz="1200" dirty="0"/>
              <a:t>        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  <a:p>
            <a:pPr marL="88900">
              <a:defRPr/>
            </a:pPr>
            <a:endParaRPr lang="ru-RU" sz="1100" dirty="0">
              <a:latin typeface="+mn-lt"/>
            </a:endParaRPr>
          </a:p>
          <a:p>
            <a:pPr algn="just">
              <a:defRPr/>
            </a:pPr>
            <a:r>
              <a:rPr lang="ru-RU" sz="1100" dirty="0"/>
              <a:t>           </a:t>
            </a:r>
            <a:endParaRPr lang="ru-RU" sz="1400" b="1" dirty="0">
              <a:solidFill>
                <a:srgbClr val="FF0066"/>
              </a:solidFill>
              <a:latin typeface="Constantia" pitchFamily="18" charset="0"/>
            </a:endParaRPr>
          </a:p>
        </p:txBody>
      </p:sp>
      <p:pic>
        <p:nvPicPr>
          <p:cNvPr id="13" name="Picture 25" descr="18b8088ba1a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82" y="5072074"/>
            <a:ext cx="1576386" cy="1572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4286249" y="1643050"/>
          <a:ext cx="4643469" cy="3320155"/>
        </p:xfrm>
        <a:graphic>
          <a:graphicData uri="http://schemas.openxmlformats.org/drawingml/2006/table">
            <a:tbl>
              <a:tblPr/>
              <a:tblGrid>
                <a:gridCol w="321471"/>
                <a:gridCol w="1621643"/>
                <a:gridCol w="985843"/>
                <a:gridCol w="891547"/>
                <a:gridCol w="822965"/>
              </a:tblGrid>
              <a:tr h="4490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№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п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</a:rPr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Наименование показателя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Утвержденный бюджет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Исполнено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Исполнение, %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245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000" b="1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Всего, в том числе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16092,1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latin typeface="Times New Roman"/>
                          <a:ea typeface="Times New Roman"/>
                        </a:rPr>
                        <a:t>9944,1</a:t>
                      </a:r>
                      <a:endParaRPr lang="ru-RU" sz="1200" b="1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Times New Roman"/>
                        </a:rPr>
                        <a:t>61,8</a:t>
                      </a:r>
                      <a:endParaRPr lang="ru-RU" sz="1200" b="1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45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Кредиты кредитных организаций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490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получение кредитов от кредитных организаций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28000,0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28000,0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490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погашение кредитов от кредитных организаций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-28000,0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-28000,0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2245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Бюджетные кредиты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3300,0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3300,0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490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Получение бюджетных кредитов от других бюджетов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9000,0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9000,0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4903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Погашение бюджетных кредитов от других бюджетов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-5700,0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-5700,0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100,0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2245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Изменение остатков средств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12792,1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6644,1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51,9</a:t>
                      </a:r>
                      <a:endParaRPr lang="ru-RU" sz="12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hello_html_m51fc48f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10" y="1442284"/>
            <a:ext cx="8143932" cy="5415715"/>
          </a:xfrm>
          <a:prstGeom prst="rect">
            <a:avLst/>
          </a:prstGeom>
        </p:spPr>
      </p:pic>
      <p:cxnSp>
        <p:nvCxnSpPr>
          <p:cNvPr id="17" name="Прямая соединительная линия 16"/>
          <p:cNvCxnSpPr/>
          <p:nvPr/>
        </p:nvCxnSpPr>
        <p:spPr>
          <a:xfrm>
            <a:off x="0" y="1428736"/>
            <a:ext cx="9144000" cy="1588"/>
          </a:xfrm>
          <a:prstGeom prst="lin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357290" y="928670"/>
            <a:ext cx="7215238" cy="369332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Контактная информация и обратная связь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42910" y="1500174"/>
            <a:ext cx="86439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Адрес: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352240, Краснодарский край, Новокубанский район, г. Новокубанск, 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ул. Первомайская, 128</a:t>
            </a: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Электронная почта приемной: </a:t>
            </a:r>
            <a:r>
              <a:rPr lang="en-US" u="sng" dirty="0" smtClean="0">
                <a:solidFill>
                  <a:schemeClr val="accent2">
                    <a:lumMod val="75000"/>
                  </a:schemeClr>
                </a:solidFill>
                <a:hlinkClick r:id="rId4"/>
              </a:rPr>
              <a:t>admgornovokub.ru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Телефон приемной: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86195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3-26-91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Факс: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(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86195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)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3-26-91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Режим работы:</a:t>
            </a:r>
            <a:endParaRPr lang="ru-RU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Понедельник - пятница с 9:00 до 18:00.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Перерыв с 13:00 до 14:00</a:t>
            </a:r>
          </a:p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Выходные дни: суббота, воскресенье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8" name="Picture 16" descr="313609_bi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1098550" cy="141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22840</TotalTime>
  <Words>2872</Words>
  <PresentationFormat>Экран (4:3)</PresentationFormat>
  <Paragraphs>990</Paragraphs>
  <Slides>40</Slides>
  <Notes>30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2" baseType="lpstr">
      <vt:lpstr>Апекс</vt:lpstr>
      <vt:lpstr>Worksheet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 </vt:lpstr>
      <vt:lpstr>  </vt:lpstr>
      <vt:lpstr>  </vt:lpstr>
      <vt:lpstr>  </vt:lpstr>
      <vt:lpstr>Расходы бюджета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  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2150</cp:revision>
  <dcterms:modified xsi:type="dcterms:W3CDTF">2018-04-16T06:02:59Z</dcterms:modified>
</cp:coreProperties>
</file>