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slides/slide99.xml" ContentType="application/vnd.openxmlformats-officedocument.presentationml.slide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style5.xml" ContentType="application/vnd.ms-office.chartstyl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style6.xml" ContentType="application/vnd.ms-office.chartstyl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10"/>
  </p:notesMasterIdLst>
  <p:sldIdLst>
    <p:sldId id="256" r:id="rId2"/>
    <p:sldId id="257" r:id="rId3"/>
    <p:sldId id="265" r:id="rId4"/>
    <p:sldId id="267" r:id="rId5"/>
    <p:sldId id="269" r:id="rId6"/>
    <p:sldId id="268" r:id="rId7"/>
    <p:sldId id="452" r:id="rId8"/>
    <p:sldId id="453" r:id="rId9"/>
    <p:sldId id="454" r:id="rId10"/>
    <p:sldId id="455" r:id="rId11"/>
    <p:sldId id="271" r:id="rId12"/>
    <p:sldId id="348" r:id="rId13"/>
    <p:sldId id="347" r:id="rId14"/>
    <p:sldId id="346" r:id="rId15"/>
    <p:sldId id="350" r:id="rId16"/>
    <p:sldId id="352" r:id="rId17"/>
    <p:sldId id="278" r:id="rId18"/>
    <p:sldId id="474" r:id="rId19"/>
    <p:sldId id="456" r:id="rId20"/>
    <p:sldId id="458" r:id="rId21"/>
    <p:sldId id="275" r:id="rId22"/>
    <p:sldId id="459" r:id="rId23"/>
    <p:sldId id="461" r:id="rId24"/>
    <p:sldId id="357" r:id="rId25"/>
    <p:sldId id="432" r:id="rId26"/>
    <p:sldId id="409" r:id="rId27"/>
    <p:sldId id="410" r:id="rId28"/>
    <p:sldId id="353" r:id="rId29"/>
    <p:sldId id="462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8" r:id="rId39"/>
    <p:sldId id="319" r:id="rId40"/>
    <p:sldId id="320" r:id="rId41"/>
    <p:sldId id="323" r:id="rId42"/>
    <p:sldId id="324" r:id="rId43"/>
    <p:sldId id="325" r:id="rId44"/>
    <p:sldId id="327" r:id="rId45"/>
    <p:sldId id="328" r:id="rId46"/>
    <p:sldId id="329" r:id="rId47"/>
    <p:sldId id="330" r:id="rId48"/>
    <p:sldId id="331" r:id="rId49"/>
    <p:sldId id="332" r:id="rId50"/>
    <p:sldId id="334" r:id="rId51"/>
    <p:sldId id="335" r:id="rId52"/>
    <p:sldId id="336" r:id="rId53"/>
    <p:sldId id="337" r:id="rId54"/>
    <p:sldId id="338" r:id="rId55"/>
    <p:sldId id="339" r:id="rId56"/>
    <p:sldId id="475" r:id="rId57"/>
    <p:sldId id="281" r:id="rId58"/>
    <p:sldId id="282" r:id="rId59"/>
    <p:sldId id="283" r:id="rId60"/>
    <p:sldId id="284" r:id="rId61"/>
    <p:sldId id="286" r:id="rId62"/>
    <p:sldId id="291" r:id="rId63"/>
    <p:sldId id="476" r:id="rId64"/>
    <p:sldId id="294" r:id="rId65"/>
    <p:sldId id="477" r:id="rId66"/>
    <p:sldId id="478" r:id="rId67"/>
    <p:sldId id="295" r:id="rId68"/>
    <p:sldId id="296" r:id="rId69"/>
    <p:sldId id="297" r:id="rId70"/>
    <p:sldId id="479" r:id="rId71"/>
    <p:sldId id="480" r:id="rId72"/>
    <p:sldId id="300" r:id="rId73"/>
    <p:sldId id="429" r:id="rId74"/>
    <p:sldId id="302" r:id="rId75"/>
    <p:sldId id="301" r:id="rId76"/>
    <p:sldId id="305" r:id="rId77"/>
    <p:sldId id="306" r:id="rId78"/>
    <p:sldId id="463" r:id="rId79"/>
    <p:sldId id="464" r:id="rId80"/>
    <p:sldId id="465" r:id="rId81"/>
    <p:sldId id="426" r:id="rId82"/>
    <p:sldId id="481" r:id="rId83"/>
    <p:sldId id="466" r:id="rId84"/>
    <p:sldId id="383" r:id="rId85"/>
    <p:sldId id="384" r:id="rId86"/>
    <p:sldId id="385" r:id="rId87"/>
    <p:sldId id="386" r:id="rId88"/>
    <p:sldId id="389" r:id="rId89"/>
    <p:sldId id="482" r:id="rId90"/>
    <p:sldId id="390" r:id="rId91"/>
    <p:sldId id="483" r:id="rId92"/>
    <p:sldId id="392" r:id="rId93"/>
    <p:sldId id="394" r:id="rId94"/>
    <p:sldId id="395" r:id="rId95"/>
    <p:sldId id="400" r:id="rId96"/>
    <p:sldId id="469" r:id="rId97"/>
    <p:sldId id="470" r:id="rId98"/>
    <p:sldId id="387" r:id="rId99"/>
    <p:sldId id="471" r:id="rId100"/>
    <p:sldId id="472" r:id="rId101"/>
    <p:sldId id="467" r:id="rId102"/>
    <p:sldId id="303" r:id="rId103"/>
    <p:sldId id="304" r:id="rId104"/>
    <p:sldId id="448" r:id="rId105"/>
    <p:sldId id="473" r:id="rId106"/>
    <p:sldId id="273" r:id="rId107"/>
    <p:sldId id="450" r:id="rId108"/>
    <p:sldId id="451" r:id="rId10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" initials="1" lastIdx="1" clrIdx="0">
    <p:extLst>
      <p:ext uri="{19B8F6BF-5375-455C-9EA6-DF929625EA0E}">
        <p15:presenceInfo xmlns:p15="http://schemas.microsoft.com/office/powerpoint/2012/main" xmlns="" userId="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3C571"/>
    <a:srgbClr val="6FC618"/>
    <a:srgbClr val="9CCA7C"/>
    <a:srgbClr val="69BB17"/>
    <a:srgbClr val="595959"/>
    <a:srgbClr val="8EBAE2"/>
    <a:srgbClr val="A6C9E8"/>
    <a:srgbClr val="B3D79D"/>
    <a:srgbClr val="5497D4"/>
    <a:srgbClr val="6DAA4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-780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dirty="0" smtClean="0"/>
              <a:t>  </a:t>
            </a:r>
            <a:endParaRPr lang="ru-RU" dirty="0"/>
          </a:p>
        </c:rich>
      </c:tx>
      <c:spPr>
        <a:noFill/>
        <a:ln>
          <a:noFill/>
        </a:ln>
        <a:effectLst/>
      </c:spPr>
    </c:title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2021 г.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Pt>
            <c:idx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9.8643618766404248E-2"/>
                  <c:y val="6.611570247933887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586-4896-8C98-B4E6C3FEF394}"/>
                </c:ext>
              </c:extLst>
            </c:dLbl>
            <c:dLbl>
              <c:idx val="1"/>
              <c:layout>
                <c:manualLayout>
                  <c:x val="0.11941752788713927"/>
                  <c:y val="-9.5073534196655166E-2"/>
                </c:manualLayout>
              </c:layout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Безвозмездные поступления</c:v>
                </c:pt>
                <c:pt idx="1">
                  <c:v>Налоговые и 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155740.4</c:v>
                </c:pt>
                <c:pt idx="1">
                  <c:v>146614.39999999994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86-4896-8C98-B4E6C3FEF394}"/>
            </c:ext>
          </c:extLst>
        </c:ser>
      </c:pie3DChart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 sz="1800" dirty="0" smtClean="0">
                <a:latin typeface="Arial Black" panose="020B0A04020102020204" pitchFamily="34" charset="0"/>
              </a:rPr>
              <a:t>В бюджет Новокубанского городского поселения за 2021 год поступило </a:t>
            </a:r>
            <a:r>
              <a:rPr lang="ru-RU" sz="1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302 миллиона 354,8 тысяч рублей</a:t>
            </a:r>
            <a:endParaRPr lang="ru-RU" sz="1800" dirty="0">
              <a:solidFill>
                <a:srgbClr val="92D050"/>
              </a:solidFill>
              <a:latin typeface="Arial Black" panose="020B0A04020102020204" pitchFamily="34" charset="0"/>
            </a:endParaRPr>
          </a:p>
        </c:rich>
      </c:tx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2021 г.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Lbls>
            <c:dLbl>
              <c:idx val="0"/>
              <c:layout>
                <c:manualLayout>
                  <c:x val="-7.7810285433070933E-2"/>
                  <c:y val="3.905142550002745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792-4ABE-BA4A-EA056BCC51AB}"/>
                </c:ext>
              </c:extLst>
            </c:dLbl>
            <c:dLbl>
              <c:idx val="1"/>
              <c:layout>
                <c:manualLayout>
                  <c:x val="-6.041666666666679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</c:v>
                </c:pt>
                <c:pt idx="1">
                  <c:v>Доходы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341916.3</c:v>
                </c:pt>
                <c:pt idx="1">
                  <c:v>299782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92-4ABE-BA4A-EA056BCC51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2021 г.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dPt>
            <c:idx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accent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92-4ABE-BA4A-EA056BCC51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</c:v>
                </c:pt>
                <c:pt idx="1">
                  <c:v>Доходы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331687.3</c:v>
                </c:pt>
                <c:pt idx="1">
                  <c:v>302354.8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92-4ABE-BA4A-EA056BCC51AB}"/>
            </c:ext>
          </c:extLst>
        </c:ser>
        <c:gapWidth val="115"/>
        <c:overlap val="-20"/>
        <c:axId val="96810112"/>
        <c:axId val="96811648"/>
      </c:barChart>
      <c:catAx>
        <c:axId val="9681011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96811648"/>
        <c:crosses val="autoZero"/>
        <c:auto val="1"/>
        <c:lblAlgn val="ctr"/>
        <c:lblOffset val="100"/>
      </c:catAx>
      <c:valAx>
        <c:axId val="9681164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9681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34015748031496"/>
          <c:y val="0.26305593701589308"/>
          <c:w val="0.24778018372703475"/>
          <c:h val="8.869039968365323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01-4F97-8056-D25852556278}"/>
              </c:ext>
            </c:extLst>
          </c:dPt>
          <c:dPt>
            <c:idx val="1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C01-4F97-8056-D25852556278}"/>
              </c:ext>
            </c:extLst>
          </c:dPt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331.68700000000001</c:v>
                </c:pt>
                <c:pt idx="1">
                  <c:v>105.877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01-4F97-8056-D258525562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01-4F97-8056-D258525562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C01-4F97-8056-D25852556278}"/>
            </c:ext>
          </c:extLst>
        </c:ser>
        <c:gapWidth val="170"/>
        <c:gapDepth val="0"/>
        <c:shape val="box"/>
        <c:axId val="115303552"/>
        <c:axId val="115305088"/>
        <c:axId val="0"/>
      </c:bar3DChart>
      <c:catAx>
        <c:axId val="115303552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15305088"/>
        <c:crosses val="autoZero"/>
        <c:auto val="1"/>
        <c:lblAlgn val="ctr"/>
        <c:lblOffset val="100"/>
      </c:catAx>
      <c:valAx>
        <c:axId val="1153050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baseline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530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310"/>
      <c:perspective val="0"/>
    </c:view3D>
    <c:plotArea>
      <c:layout>
        <c:manualLayout>
          <c:layoutTarget val="inner"/>
          <c:xMode val="edge"/>
          <c:yMode val="edge"/>
          <c:x val="0.12263099219620972"/>
          <c:y val="0.2"/>
          <c:w val="0.71014492753623193"/>
          <c:h val="0.702654867256637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3.5265481134172008E-2"/>
                  <c:y val="-5.5334817441013734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1"/>
              <c:layout>
                <c:manualLayout>
                  <c:x val="-2.0929282013517E-2"/>
                  <c:y val="-0.13404570501985683"/>
                </c:manualLayout>
              </c:layout>
              <c:dLblPos val="bestFit"/>
              <c:showVal val="1"/>
              <c:showCatName val="1"/>
            </c:dLbl>
            <c:dLbl>
              <c:idx val="2"/>
              <c:layout>
                <c:manualLayout>
                  <c:x val="-0.11991136830087695"/>
                  <c:y val="-7.1716343048742096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3"/>
              <c:layout>
                <c:manualLayout>
                  <c:x val="-1.3275494686019821E-2"/>
                  <c:y val="-0.17609033818416725"/>
                </c:manualLayout>
              </c:layout>
              <c:dLblPos val="bestFit"/>
              <c:showVal val="1"/>
              <c:showCatName val="1"/>
            </c:dLbl>
            <c:dLbl>
              <c:idx val="4"/>
              <c:layout>
                <c:manualLayout>
                  <c:x val="6.2550100440544001E-2"/>
                  <c:y val="-6.562408102128596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5"/>
              <c:layout>
                <c:manualLayout>
                  <c:x val="4.2510970024707134E-2"/>
                  <c:y val="-4.7582278654958732E-2"/>
                </c:manualLayout>
              </c:layout>
              <c:tx>
                <c:rich>
                  <a:bodyPr/>
                  <a:lstStyle/>
                  <a:p>
                    <a:pPr>
                      <a:defRPr sz="2117" b="1">
                        <a:solidFill>
                          <a:schemeClr val="bg2">
                            <a:lumMod val="25000"/>
                          </a:schemeClr>
                        </a:solidFill>
                      </a:defRPr>
                    </a:pPr>
                    <a:r>
                      <a:rPr lang="ru-RU" sz="1461" b="1" dirty="0" err="1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О</a:t>
                    </a:r>
                    <a:r>
                      <a:rPr lang="ru-RU" sz="1461" dirty="0" err="1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бщегосудартсвен</a:t>
                    </a:r>
                    <a:endParaRPr lang="ru-RU" sz="1100" dirty="0" smtClean="0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  <a:p>
                    <a:pPr>
                      <a:defRPr sz="2117" b="1">
                        <a:solidFill>
                          <a:schemeClr val="bg2">
                            <a:lumMod val="25000"/>
                          </a:schemeClr>
                        </a:solidFill>
                      </a:defRPr>
                    </a:pPr>
                    <a:r>
                      <a:rPr lang="ru-RU" sz="1461" dirty="0" err="1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ные</a:t>
                    </a:r>
                    <a:r>
                      <a:rPr lang="ru-RU" sz="1461" dirty="0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 </a:t>
                    </a:r>
                    <a:r>
                      <a:rPr lang="ru-RU" sz="1461" dirty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вопросы; </a:t>
                    </a:r>
                    <a:r>
                      <a:rPr lang="ru-RU" sz="1461" dirty="0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21223,2</a:t>
                    </a:r>
                    <a:endParaRPr lang="ru-RU" sz="1100" dirty="0">
                      <a:solidFill>
                        <a:schemeClr val="bg2">
                          <a:lumMod val="25000"/>
                        </a:schemeClr>
                      </a:solidFill>
                    </a:endParaRPr>
                  </a:p>
                </c:rich>
              </c:tx>
              <c:spPr/>
              <c:dLblPos val="bestFit"/>
            </c:dLbl>
            <c:dLbl>
              <c:idx val="6"/>
              <c:layout>
                <c:manualLayout>
                  <c:x val="0"/>
                  <c:y val="-1.8032045732503339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7"/>
              <c:layout>
                <c:manualLayout>
                  <c:x val="-1.1068068622025477E-3"/>
                  <c:y val="8.6222533701611953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8"/>
              <c:tx>
                <c:rich>
                  <a:bodyPr/>
                  <a:lstStyle/>
                  <a:p>
                    <a:pPr>
                      <a:defRPr sz="1594" b="1">
                        <a:solidFill>
                          <a:schemeClr val="bg2">
                            <a:lumMod val="25000"/>
                          </a:schemeClr>
                        </a:solidFill>
                      </a:defRPr>
                    </a:pPr>
                    <a:r>
                      <a:rPr lang="ru-RU" sz="1461" dirty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Национальная экономика; </a:t>
                    </a:r>
                    <a:r>
                      <a:rPr lang="ru-RU" sz="1461" dirty="0" smtClean="0">
                        <a:solidFill>
                          <a:schemeClr val="bg2">
                            <a:lumMod val="25000"/>
                          </a:schemeClr>
                        </a:solidFill>
                      </a:rPr>
                      <a:t>13043,5</a:t>
                    </a:r>
                  </a:p>
                </c:rich>
              </c:tx>
              <c:spPr/>
              <c:dLblPos val="bestFit"/>
            </c:dLbl>
            <c:dLbl>
              <c:idx val="9"/>
              <c:layout>
                <c:manualLayout>
                  <c:x val="7.0015703795452515E-3"/>
                  <c:y val="5.2230477769226336E-3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dLbl>
              <c:idx val="10"/>
              <c:layout>
                <c:manualLayout>
                  <c:x val="-1.2942913385826768E-2"/>
                  <c:y val="-4.2650227932034927E-2"/>
                </c:manualLayout>
              </c:layout>
              <c:spPr/>
              <c:txPr>
                <a:bodyPr/>
                <a:lstStyle/>
                <a:p>
                  <a:pPr>
                    <a:defRPr sz="1594" b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dLblPos val="bestFit"/>
              <c:showVal val="1"/>
              <c:showCatName val="1"/>
            </c:dLbl>
            <c:spPr>
              <a:noFill/>
              <a:ln w="33736">
                <a:noFill/>
              </a:ln>
            </c:spPr>
            <c:txPr>
              <a:bodyPr/>
              <a:lstStyle/>
              <a:p>
                <a:pPr>
                  <a:defRPr sz="1594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Val val="1"/>
            <c:showCatName val="1"/>
            <c:showLeaderLines val="1"/>
          </c:dLbls>
          <c:cat>
            <c:strRef>
              <c:f>Лист1!$A$2:$A$10</c:f>
              <c:strCache>
                <c:ptCount val="9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Обслуживание муниципального долга</c:v>
                </c:pt>
                <c:pt idx="4">
                  <c:v>Общегосудартсвенные вопросы</c:v>
                </c:pt>
                <c:pt idx="5">
                  <c:v>Национальная оборона</c:v>
                </c:pt>
                <c:pt idx="6">
                  <c:v>Национальная безопасность</c:v>
                </c:pt>
                <c:pt idx="7">
                  <c:v>ЖКХ</c:v>
                </c:pt>
                <c:pt idx="8">
                  <c:v>Национальная экономика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1047</c:v>
                </c:pt>
                <c:pt idx="1">
                  <c:v>83829.399999999994</c:v>
                </c:pt>
                <c:pt idx="2">
                  <c:v>3102.7</c:v>
                </c:pt>
                <c:pt idx="3">
                  <c:v>554.29999999999995</c:v>
                </c:pt>
                <c:pt idx="4">
                  <c:v>27520.5</c:v>
                </c:pt>
                <c:pt idx="5">
                  <c:v>1962.7</c:v>
                </c:pt>
                <c:pt idx="6">
                  <c:v>7797.5</c:v>
                </c:pt>
                <c:pt idx="7">
                  <c:v>129900.6</c:v>
                </c:pt>
                <c:pt idx="8">
                  <c:v>75972.800000000003</c:v>
                </c:pt>
              </c:numCache>
            </c:numRef>
          </c:val>
        </c:ser>
      </c:pie3DChart>
      <c:spPr>
        <a:noFill/>
        <a:ln w="33736">
          <a:noFill/>
        </a:ln>
      </c:spPr>
    </c:plotArea>
    <c:plotVisOnly val="1"/>
    <c:dispBlanksAs val="zero"/>
  </c:chart>
  <c:txPr>
    <a:bodyPr/>
    <a:lstStyle/>
    <a:p>
      <a:pPr>
        <a:defRPr sz="2389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BB-4192-A07B-3690EE3BF7BE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BB-4192-A07B-3690EE3BF7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CCB-4913-AA06-98B0978B6559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CCB-4913-AA06-98B0978B6559}"/>
              </c:ext>
            </c:extLst>
          </c:dPt>
          <c:cat>
            <c:strRef>
              <c:f>Лист1!$A$2:$A$5</c:f>
              <c:strCache>
                <c:ptCount val="2"/>
                <c:pt idx="0">
                  <c:v>Расходы</c:v>
                </c:pt>
                <c:pt idx="1">
                  <c:v>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26.4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BB-4192-A07B-3690EE3BF7B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BB-4192-A07B-3690EE3BF7BE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BB-4192-A07B-3690EE3BF7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73-493B-8056-B62AAD3B9876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73-493B-8056-B62AAD3B9876}"/>
              </c:ext>
            </c:extLst>
          </c:dPt>
          <c:cat>
            <c:strRef>
              <c:f>Лист1!$A$2:$A$5</c:f>
              <c:strCache>
                <c:ptCount val="2"/>
                <c:pt idx="0">
                  <c:v>Расходы</c:v>
                </c:pt>
                <c:pt idx="1">
                  <c:v>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26.4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BB-4192-A07B-3690EE3BF7B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</c:rich>
      </c:tx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8.5556097099157534E-4"/>
          <c:w val="0.85951168799212596"/>
          <c:h val="0.865550697247127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8"/>
          <c:dPt>
            <c:idx val="0"/>
            <c:explosion val="5"/>
          </c:dPt>
          <c:dPt>
            <c:idx val="1"/>
            <c:explosion val="9"/>
          </c:dPt>
          <c:dPt>
            <c:idx val="2"/>
            <c:explosion val="8"/>
          </c:dPt>
          <c:cat>
            <c:strRef>
              <c:f>Лист1!$A$2:$A$4</c:f>
              <c:strCache>
                <c:ptCount val="3"/>
                <c:pt idx="0">
                  <c:v>Благоустройство территории</c:v>
                </c:pt>
                <c:pt idx="1">
                  <c:v>Развитие водоснабжение и водоотведение</c:v>
                </c:pt>
                <c:pt idx="2">
                  <c:v>Отдельные мероприятия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27479.599999999995</c:v>
                </c:pt>
                <c:pt idx="1">
                  <c:v>64732.5</c:v>
                </c:pt>
                <c:pt idx="2">
                  <c:v>39732.199999999997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3229170767716545"/>
          <c:y val="0.13386908625313199"/>
          <c:w val="0.26770829232283472"/>
          <c:h val="0.6346798945201840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Уличное освещение</c:v>
                </c:pt>
                <c:pt idx="1">
                  <c:v>Сбор мусора</c:v>
                </c:pt>
                <c:pt idx="2">
                  <c:v>Ликвидация стихийных свалок</c:v>
                </c:pt>
                <c:pt idx="3">
                  <c:v>Другие виды работ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14160.7</c:v>
                </c:pt>
                <c:pt idx="1">
                  <c:v>2502.6999999999998</c:v>
                </c:pt>
                <c:pt idx="2">
                  <c:v>1599.4</c:v>
                </c:pt>
                <c:pt idx="3">
                  <c:v>9216.7999999999975</c:v>
                </c:pt>
              </c:numCache>
            </c:numRef>
          </c:val>
        </c:ser>
        <c:firstSliceAng val="0"/>
        <c:holeSize val="50"/>
      </c:doughnutChart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BB-4192-A07B-3690EE3BF7BE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BB-4192-A07B-3690EE3BF7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73-493B-8056-B62AAD3B9876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73-493B-8056-B62AAD3B9876}"/>
              </c:ext>
            </c:extLst>
          </c:dPt>
          <c:cat>
            <c:strRef>
              <c:f>Лист1!$A$2:$A$5</c:f>
              <c:strCache>
                <c:ptCount val="2"/>
                <c:pt idx="0">
                  <c:v>Расходы</c:v>
                </c:pt>
                <c:pt idx="1">
                  <c:v>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BB-4192-A07B-3690EE3BF7B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BB-4192-A07B-3690EE3BF7BE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BB-4192-A07B-3690EE3BF7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BBA-41DE-9BC9-52903124C6B9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BBA-41DE-9BC9-52903124C6B9}"/>
              </c:ext>
            </c:extLst>
          </c:dPt>
          <c:cat>
            <c:strRef>
              <c:f>Лист1!$A$2:$A$5</c:f>
              <c:strCache>
                <c:ptCount val="2"/>
                <c:pt idx="0">
                  <c:v>Расходы</c:v>
                </c:pt>
                <c:pt idx="1">
                  <c:v>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26.4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BB-4192-A07B-3690EE3BF7B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Озеленение парка</c:v>
                </c:pt>
                <c:pt idx="1">
                  <c:v>Навес над сценой</c:v>
                </c:pt>
                <c:pt idx="2">
                  <c:v>Ремонт арки</c:v>
                </c:pt>
                <c:pt idx="3">
                  <c:v>Ограждение аттракционов</c:v>
                </c:pt>
                <c:pt idx="4">
                  <c:v>Световые буквы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512</c:v>
                </c:pt>
                <c:pt idx="1">
                  <c:v>1499</c:v>
                </c:pt>
                <c:pt idx="2">
                  <c:v>209</c:v>
                </c:pt>
                <c:pt idx="3">
                  <c:v>360</c:v>
                </c:pt>
                <c:pt idx="4">
                  <c:v>162</c:v>
                </c:pt>
              </c:numCache>
            </c:numRef>
          </c:val>
        </c:ser>
        <c:dLbls>
          <c:showVal val="1"/>
        </c:dLbls>
        <c:gapWidth val="75"/>
        <c:shape val="cylinder"/>
        <c:axId val="195957120"/>
        <c:axId val="212841984"/>
        <c:axId val="0"/>
      </c:bar3DChart>
      <c:catAx>
        <c:axId val="195957120"/>
        <c:scaling>
          <c:orientation val="minMax"/>
        </c:scaling>
        <c:axPos val="b"/>
        <c:majorTickMark val="none"/>
        <c:tickLblPos val="nextTo"/>
        <c:crossAx val="212841984"/>
        <c:crosses val="autoZero"/>
        <c:auto val="1"/>
        <c:lblAlgn val="ctr"/>
        <c:lblOffset val="100"/>
      </c:catAx>
      <c:valAx>
        <c:axId val="212841984"/>
        <c:scaling>
          <c:orientation val="minMax"/>
        </c:scaling>
        <c:axPos val="l"/>
        <c:numFmt formatCode="General" sourceLinked="1"/>
        <c:majorTickMark val="none"/>
        <c:tickLblPos val="nextTo"/>
        <c:crossAx val="1959571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BB-4192-A07B-3690EE3BF7BE}"/>
              </c:ext>
            </c:extLst>
          </c:dPt>
          <c:dPt>
            <c:idx val="1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7BB-4192-A07B-3690EE3BF7B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73-493B-8056-B62AAD3B9876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73-493B-8056-B62AAD3B9876}"/>
              </c:ext>
            </c:extLst>
          </c:dPt>
          <c:cat>
            <c:strRef>
              <c:f>Лист1!$A$2:$A$5</c:f>
              <c:strCache>
                <c:ptCount val="2"/>
                <c:pt idx="0">
                  <c:v>Расходы</c:v>
                </c:pt>
                <c:pt idx="1">
                  <c:v>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BB-4192-A07B-3690EE3BF7BE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b="0" cap="none" spc="0">
          <a:ln w="0"/>
          <a:solidFill>
            <a:schemeClr val="accent1"/>
          </a:solidFill>
          <a:effectLst>
            <a:outerShdw blurRad="38100" dist="25400" dir="5400000" algn="ctr" rotWithShape="0">
              <a:srgbClr val="6E747A">
                <a:alpha val="43000"/>
              </a:srgbClr>
            </a:outerShdw>
          </a:effectLst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"/>
  <c:chart>
    <c:autoTitleDeleted val="1"/>
    <c:view3D>
      <c:rotX val="30"/>
      <c:perspective val="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4"/>
          <c:dPt>
            <c:idx val="0"/>
            <c:explosion val="45"/>
            <c:spPr>
              <a:solidFill>
                <a:srgbClr val="6FC618"/>
              </a:solidFill>
            </c:spPr>
          </c:dPt>
          <c:dPt>
            <c:idx val="1"/>
            <c:spPr>
              <a:solidFill>
                <a:schemeClr val="bg2">
                  <a:lumMod val="9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Кредиты кредитных организаций - 10 000,0 тыс.рублей</c:v>
                </c:pt>
                <c:pt idx="1">
                  <c:v>Бюджетные кредиты - 11 808,5 тыс.рублей 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10000</c:v>
                </c:pt>
                <c:pt idx="1">
                  <c:v>11808.5</c:v>
                </c:pt>
              </c:numCache>
            </c:numRef>
          </c:val>
        </c:ser>
      </c:pie3DChart>
      <c:spPr>
        <a:noFill/>
        <a:ln w="31363">
          <a:noFill/>
        </a:ln>
      </c:spPr>
    </c:plotArea>
    <c:legend>
      <c:legendPos val="b"/>
      <c:layout>
        <c:manualLayout>
          <c:xMode val="edge"/>
          <c:yMode val="edge"/>
          <c:x val="0"/>
          <c:y val="0.73474090322624375"/>
          <c:w val="0.98448341281193863"/>
          <c:h val="0.26525900955043424"/>
        </c:manualLayout>
      </c:layout>
      <c:txPr>
        <a:bodyPr/>
        <a:lstStyle/>
        <a:p>
          <a:pPr>
            <a:defRPr sz="1482" b="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2225"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vList4#5" loCatId="list" qsTypeId="urn:microsoft.com/office/officeart/2005/8/quickstyle/3d7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AB063E71-F76A-4F3A-8386-CE3A65D45852}">
      <dgm:prSet phldrT="[Текст]" custT="1"/>
      <dgm:spPr/>
      <dgm:t>
        <a:bodyPr/>
        <a:lstStyle/>
        <a:p>
          <a:r>
            <a:rPr lang="ru-RU" sz="1500" dirty="0" smtClean="0">
              <a:latin typeface="+mn-lt"/>
            </a:rPr>
            <a:t>Социальная поддержка граждан</a:t>
          </a:r>
          <a:endParaRPr lang="ru-RU" sz="1500" b="1" dirty="0">
            <a:latin typeface="+mn-lt"/>
            <a:cs typeface="Times New Roman" pitchFamily="18" charset="0"/>
          </a:endParaRPr>
        </a:p>
      </dgm:t>
    </dgm:pt>
    <dgm:pt modelId="{82A14EFD-7140-4E7D-892B-372F68E094E1}" type="parTrans" cxnId="{F37B91C8-2C33-4E86-AEB4-6259F30DF1F5}">
      <dgm:prSet/>
      <dgm:spPr/>
      <dgm:t>
        <a:bodyPr/>
        <a:lstStyle/>
        <a:p>
          <a:endParaRPr lang="ru-RU"/>
        </a:p>
      </dgm:t>
    </dgm:pt>
    <dgm:pt modelId="{3CF0E1B0-4283-4CD2-AD17-FDF5675EE833}" type="sibTrans" cxnId="{F37B91C8-2C33-4E86-AEB4-6259F30DF1F5}">
      <dgm:prSet/>
      <dgm:spPr/>
      <dgm:t>
        <a:bodyPr/>
        <a:lstStyle/>
        <a:p>
          <a:endParaRPr lang="ru-RU"/>
        </a:p>
      </dgm:t>
    </dgm:pt>
    <dgm:pt modelId="{F7562457-3D0D-4928-B480-248D22548586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  <a:cs typeface="Times New Roman" pitchFamily="18" charset="0"/>
            </a:rPr>
            <a:t>3 322,6</a:t>
          </a:r>
          <a:endParaRPr lang="ru-RU" sz="1600" b="1" dirty="0">
            <a:latin typeface="+mn-lt"/>
            <a:cs typeface="Times New Roman" pitchFamily="18" charset="0"/>
          </a:endParaRPr>
        </a:p>
      </dgm:t>
    </dgm:pt>
    <dgm:pt modelId="{D5FEBBA5-ED05-475A-A188-8E7F0C71ABCD}" type="parTrans" cxnId="{5BED2694-AC41-4289-B432-A9FA79D82BA9}">
      <dgm:prSet/>
      <dgm:spPr/>
      <dgm:t>
        <a:bodyPr/>
        <a:lstStyle/>
        <a:p>
          <a:endParaRPr lang="ru-RU"/>
        </a:p>
      </dgm:t>
    </dgm:pt>
    <dgm:pt modelId="{868CBDE6-6466-422A-9A2A-4887FF4980D9}" type="sibTrans" cxnId="{5BED2694-AC41-4289-B432-A9FA79D82BA9}">
      <dgm:prSet/>
      <dgm:spPr/>
      <dgm:t>
        <a:bodyPr/>
        <a:lstStyle/>
        <a:p>
          <a:endParaRPr lang="ru-RU"/>
        </a:p>
      </dgm:t>
    </dgm:pt>
    <dgm:pt modelId="{BA0225D6-BA74-4294-AAAE-9440DA38B7C8}">
      <dgm:prSet phldrT="[Текст]" custT="1"/>
      <dgm:spPr/>
      <dgm:t>
        <a:bodyPr/>
        <a:lstStyle/>
        <a:p>
          <a:r>
            <a:rPr lang="ru-RU" sz="1200" dirty="0" smtClean="0">
              <a:latin typeface="+mn-lt"/>
            </a:rPr>
            <a:t>Комплексное и устойчивое развитие в сфере строительства, архитектуры и дорожного хозяйства</a:t>
          </a:r>
          <a:endParaRPr lang="ru-RU" sz="1200" b="1" dirty="0">
            <a:latin typeface="+mn-lt"/>
            <a:cs typeface="Times New Roman" pitchFamily="18" charset="0"/>
          </a:endParaRPr>
        </a:p>
      </dgm:t>
    </dgm:pt>
    <dgm:pt modelId="{443FDA85-63C3-4696-8026-A67DD5662264}" type="parTrans" cxnId="{385B11BC-BFC6-42C1-9292-FE093E66804F}">
      <dgm:prSet/>
      <dgm:spPr/>
      <dgm:t>
        <a:bodyPr/>
        <a:lstStyle/>
        <a:p>
          <a:endParaRPr lang="ru-RU"/>
        </a:p>
      </dgm:t>
    </dgm:pt>
    <dgm:pt modelId="{CB9AE701-4F16-4E5D-8864-B2B2EA8D3A17}" type="sibTrans" cxnId="{385B11BC-BFC6-42C1-9292-FE093E66804F}">
      <dgm:prSet/>
      <dgm:spPr/>
      <dgm:t>
        <a:bodyPr/>
        <a:lstStyle/>
        <a:p>
          <a:endParaRPr lang="ru-RU"/>
        </a:p>
      </dgm:t>
    </dgm:pt>
    <dgm:pt modelId="{9E92A9A4-A1A4-48BA-A3CE-9C7C15DDC3F2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79 881,3</a:t>
          </a:r>
          <a:endParaRPr lang="ru-RU" sz="1600" b="1" dirty="0">
            <a:latin typeface="+mn-lt"/>
          </a:endParaRPr>
        </a:p>
      </dgm:t>
    </dgm:pt>
    <dgm:pt modelId="{D71D4CDD-5EEA-4386-8B91-64C6542E199E}" type="parTrans" cxnId="{4BD251D6-CF60-40E4-B5A4-E5CFF4FB4C6A}">
      <dgm:prSet/>
      <dgm:spPr/>
      <dgm:t>
        <a:bodyPr/>
        <a:lstStyle/>
        <a:p>
          <a:endParaRPr lang="ru-RU"/>
        </a:p>
      </dgm:t>
    </dgm:pt>
    <dgm:pt modelId="{E1D1B12F-D7AF-4CCF-99F1-609283FD8E25}" type="sibTrans" cxnId="{4BD251D6-CF60-40E4-B5A4-E5CFF4FB4C6A}">
      <dgm:prSet/>
      <dgm:spPr/>
      <dgm:t>
        <a:bodyPr/>
        <a:lstStyle/>
        <a:p>
          <a:endParaRPr lang="ru-RU"/>
        </a:p>
      </dgm:t>
    </dgm:pt>
    <dgm:pt modelId="{175094E5-175A-4DD4-9A4F-A43AD7775DDD}">
      <dgm:prSet phldrT="[Текст]" custT="1"/>
      <dgm:spPr/>
      <dgm:t>
        <a:bodyPr/>
        <a:lstStyle/>
        <a:p>
          <a:r>
            <a:rPr lang="ru-RU" sz="1500" dirty="0" smtClean="0">
              <a:latin typeface="+mn-lt"/>
            </a:rPr>
            <a:t>Развитие жилищно-коммунального хозяйства</a:t>
          </a:r>
          <a:endParaRPr lang="ru-RU" sz="1500" dirty="0">
            <a:latin typeface="+mn-lt"/>
          </a:endParaRPr>
        </a:p>
      </dgm:t>
    </dgm:pt>
    <dgm:pt modelId="{4494337E-ABAE-47B0-8849-9F0E875B715D}" type="parTrans" cxnId="{7A8B3C70-B69F-4AF0-9AB6-FAFFB73F4FBA}">
      <dgm:prSet/>
      <dgm:spPr/>
      <dgm:t>
        <a:bodyPr/>
        <a:lstStyle/>
        <a:p>
          <a:endParaRPr lang="ru-RU"/>
        </a:p>
      </dgm:t>
    </dgm:pt>
    <dgm:pt modelId="{8838CFC7-E6F9-47EA-8DE4-1F67A586002F}" type="sibTrans" cxnId="{7A8B3C70-B69F-4AF0-9AB6-FAFFB73F4FBA}">
      <dgm:prSet/>
      <dgm:spPr/>
      <dgm:t>
        <a:bodyPr/>
        <a:lstStyle/>
        <a:p>
          <a:endParaRPr lang="ru-RU"/>
        </a:p>
      </dgm:t>
    </dgm:pt>
    <dgm:pt modelId="{E8E66D1B-8FDF-4C54-8106-3657172F4C7F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127 612,9</a:t>
          </a:r>
          <a:endParaRPr lang="ru-RU" sz="1600" b="1" dirty="0">
            <a:latin typeface="+mn-lt"/>
          </a:endParaRPr>
        </a:p>
      </dgm:t>
    </dgm:pt>
    <dgm:pt modelId="{10475944-BF53-491E-8757-973F3656E4AF}" type="parTrans" cxnId="{ACDB49C4-83F8-4EC4-8674-E0D7E7B18659}">
      <dgm:prSet/>
      <dgm:spPr/>
      <dgm:t>
        <a:bodyPr/>
        <a:lstStyle/>
        <a:p>
          <a:endParaRPr lang="ru-RU"/>
        </a:p>
      </dgm:t>
    </dgm:pt>
    <dgm:pt modelId="{C5A8739C-8991-4298-8042-FFDF7B9B3CF9}" type="sibTrans" cxnId="{ACDB49C4-83F8-4EC4-8674-E0D7E7B18659}">
      <dgm:prSet/>
      <dgm:spPr/>
      <dgm:t>
        <a:bodyPr/>
        <a:lstStyle/>
        <a:p>
          <a:endParaRPr lang="ru-RU"/>
        </a:p>
      </dgm:t>
    </dgm:pt>
    <dgm:pt modelId="{B2D24CB2-3CD9-4064-A52D-17FAFB6B9D78}">
      <dgm:prSet phldrT="[Текст]" custT="1"/>
      <dgm:spPr/>
      <dgm:t>
        <a:bodyPr/>
        <a:lstStyle/>
        <a:p>
          <a:r>
            <a:rPr lang="ru-RU" sz="1600" dirty="0" smtClean="0"/>
            <a:t>Развитие культуры</a:t>
          </a:r>
          <a:endParaRPr lang="ru-RU" sz="1600" dirty="0">
            <a:latin typeface="+mn-lt"/>
          </a:endParaRPr>
        </a:p>
      </dgm:t>
    </dgm:pt>
    <dgm:pt modelId="{AB7D4050-742A-442E-82A8-6D3AA54B13EC}" type="parTrans" cxnId="{F0F36594-D879-417C-B27D-0C01FF1AD709}">
      <dgm:prSet/>
      <dgm:spPr/>
      <dgm:t>
        <a:bodyPr/>
        <a:lstStyle/>
        <a:p>
          <a:endParaRPr lang="ru-RU"/>
        </a:p>
      </dgm:t>
    </dgm:pt>
    <dgm:pt modelId="{A70188E9-4DB8-403D-AC27-D8849C8FDD57}" type="sibTrans" cxnId="{F0F36594-D879-417C-B27D-0C01FF1AD709}">
      <dgm:prSet/>
      <dgm:spPr/>
      <dgm:t>
        <a:bodyPr/>
        <a:lstStyle/>
        <a:p>
          <a:endParaRPr lang="ru-RU"/>
        </a:p>
      </dgm:t>
    </dgm:pt>
    <dgm:pt modelId="{7651F312-195D-4F20-AB82-A35993564022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83 209,9</a:t>
          </a:r>
          <a:endParaRPr lang="ru-RU" sz="1600" b="1" dirty="0">
            <a:latin typeface="+mn-lt"/>
          </a:endParaRPr>
        </a:p>
      </dgm:t>
    </dgm:pt>
    <dgm:pt modelId="{6F04C42D-A2F1-45A3-B929-FD5C48B5E860}" type="parTrans" cxnId="{160DB113-E617-47B4-BEEE-58B837D6ED4D}">
      <dgm:prSet/>
      <dgm:spPr/>
      <dgm:t>
        <a:bodyPr/>
        <a:lstStyle/>
        <a:p>
          <a:endParaRPr lang="ru-RU"/>
        </a:p>
      </dgm:t>
    </dgm:pt>
    <dgm:pt modelId="{38C5E76C-875D-4280-BEE7-EC7B45880775}" type="sibTrans" cxnId="{160DB113-E617-47B4-BEEE-58B837D6ED4D}">
      <dgm:prSet/>
      <dgm:spPr/>
      <dgm:t>
        <a:bodyPr/>
        <a:lstStyle/>
        <a:p>
          <a:endParaRPr lang="ru-RU"/>
        </a:p>
      </dgm:t>
    </dgm:pt>
    <dgm:pt modelId="{6EC626AF-5967-426A-899E-DB3E83849106}">
      <dgm:prSet phldrT="[Текст]" custT="1"/>
      <dgm:spPr/>
      <dgm:t>
        <a:bodyPr/>
        <a:lstStyle/>
        <a:p>
          <a:r>
            <a:rPr lang="ru-RU" sz="1200" dirty="0" smtClean="0"/>
            <a:t>Обеспечение безопасности </a:t>
          </a:r>
          <a:r>
            <a:rPr lang="ru-RU" sz="1400" dirty="0" smtClean="0"/>
            <a:t>населения</a:t>
          </a:r>
          <a:endParaRPr lang="ru-RU" sz="1400" b="1" dirty="0">
            <a:latin typeface="+mn-lt"/>
          </a:endParaRPr>
        </a:p>
      </dgm:t>
    </dgm:pt>
    <dgm:pt modelId="{367E2F52-2B8F-407A-8D33-672AAD30F148}" type="parTrans" cxnId="{F4E852D1-C53B-4E9B-857D-255EE058EA94}">
      <dgm:prSet/>
      <dgm:spPr/>
      <dgm:t>
        <a:bodyPr/>
        <a:lstStyle/>
        <a:p>
          <a:endParaRPr lang="ru-RU"/>
        </a:p>
      </dgm:t>
    </dgm:pt>
    <dgm:pt modelId="{9F9F5059-92AA-4BC7-AC8F-AD4E455D2841}" type="sibTrans" cxnId="{F4E852D1-C53B-4E9B-857D-255EE058EA94}">
      <dgm:prSet/>
      <dgm:spPr/>
      <dgm:t>
        <a:bodyPr/>
        <a:lstStyle/>
        <a:p>
          <a:endParaRPr lang="ru-RU"/>
        </a:p>
      </dgm:t>
    </dgm:pt>
    <dgm:pt modelId="{53BF2113-298E-4059-A724-6FA53D9FE7DC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8 120,5</a:t>
          </a:r>
          <a:endParaRPr lang="ru-RU" sz="1600" b="1" dirty="0">
            <a:latin typeface="+mn-lt"/>
          </a:endParaRPr>
        </a:p>
      </dgm:t>
    </dgm:pt>
    <dgm:pt modelId="{78F6808E-0DFC-408E-9465-BED6075BCCA2}" type="parTrans" cxnId="{92A3E67B-8E73-4517-8834-316CBDE98D3C}">
      <dgm:prSet/>
      <dgm:spPr/>
      <dgm:t>
        <a:bodyPr/>
        <a:lstStyle/>
        <a:p>
          <a:endParaRPr lang="ru-RU"/>
        </a:p>
      </dgm:t>
    </dgm:pt>
    <dgm:pt modelId="{28128267-B4D8-4184-9AF0-1D9CC8BE182A}" type="sibTrans" cxnId="{92A3E67B-8E73-4517-8834-316CBDE98D3C}">
      <dgm:prSet/>
      <dgm:spPr/>
      <dgm:t>
        <a:bodyPr/>
        <a:lstStyle/>
        <a:p>
          <a:endParaRPr lang="ru-RU"/>
        </a:p>
      </dgm:t>
    </dgm:pt>
    <dgm:pt modelId="{CD10CFB1-1829-41A7-BEA2-8E4DC433BA4F}" type="pres">
      <dgm:prSet presAssocID="{98135D32-A214-483C-8802-771FBEAD229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D224EA-3AF3-4290-BBBB-379FA678444E}" type="pres">
      <dgm:prSet presAssocID="{AB063E71-F76A-4F3A-8386-CE3A65D45852}" presName="comp" presStyleCnt="0"/>
      <dgm:spPr/>
      <dgm:t>
        <a:bodyPr/>
        <a:lstStyle/>
        <a:p>
          <a:endParaRPr lang="ru-RU"/>
        </a:p>
      </dgm:t>
    </dgm:pt>
    <dgm:pt modelId="{1F98E278-B5C3-4E7B-B40C-8D6FE3FDA71F}" type="pres">
      <dgm:prSet presAssocID="{AB063E71-F76A-4F3A-8386-CE3A65D45852}" presName="box" presStyleLbl="node1" presStyleIdx="0" presStyleCnt="5"/>
      <dgm:spPr/>
      <dgm:t>
        <a:bodyPr/>
        <a:lstStyle/>
        <a:p>
          <a:endParaRPr lang="ru-RU"/>
        </a:p>
      </dgm:t>
    </dgm:pt>
    <dgm:pt modelId="{E060EC99-CEFD-46D9-9B6A-08E1756AD5CA}" type="pres">
      <dgm:prSet presAssocID="{AB063E71-F76A-4F3A-8386-CE3A65D45852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900B554-5B41-4D55-9DA5-F8870B85940D}" type="pres">
      <dgm:prSet presAssocID="{AB063E71-F76A-4F3A-8386-CE3A65D45852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8F354D-9E66-4E4B-9C6E-DFF0249DA8CD}" type="pres">
      <dgm:prSet presAssocID="{3CF0E1B0-4283-4CD2-AD17-FDF5675EE833}" presName="spacer" presStyleCnt="0"/>
      <dgm:spPr/>
      <dgm:t>
        <a:bodyPr/>
        <a:lstStyle/>
        <a:p>
          <a:endParaRPr lang="ru-RU"/>
        </a:p>
      </dgm:t>
    </dgm:pt>
    <dgm:pt modelId="{C2CF73C9-C628-4129-AE6E-90029B89766F}" type="pres">
      <dgm:prSet presAssocID="{BA0225D6-BA74-4294-AAAE-9440DA38B7C8}" presName="comp" presStyleCnt="0"/>
      <dgm:spPr/>
    </dgm:pt>
    <dgm:pt modelId="{D586CF8C-D25F-4362-94FC-3260FCE5AAA6}" type="pres">
      <dgm:prSet presAssocID="{BA0225D6-BA74-4294-AAAE-9440DA38B7C8}" presName="box" presStyleLbl="node1" presStyleIdx="1" presStyleCnt="5"/>
      <dgm:spPr/>
      <dgm:t>
        <a:bodyPr/>
        <a:lstStyle/>
        <a:p>
          <a:endParaRPr lang="ru-RU"/>
        </a:p>
      </dgm:t>
    </dgm:pt>
    <dgm:pt modelId="{21A30973-820C-4ABB-8436-D1A5954A3F63}" type="pres">
      <dgm:prSet presAssocID="{BA0225D6-BA74-4294-AAAE-9440DA38B7C8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159B7DC-56B8-4A1F-B624-A0CFBB2A12FC}" type="pres">
      <dgm:prSet presAssocID="{BA0225D6-BA74-4294-AAAE-9440DA38B7C8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D4FDF-C7D3-4862-B03A-5B5F176A74EC}" type="pres">
      <dgm:prSet presAssocID="{CB9AE701-4F16-4E5D-8864-B2B2EA8D3A17}" presName="spacer" presStyleCnt="0"/>
      <dgm:spPr/>
    </dgm:pt>
    <dgm:pt modelId="{45B1F1C1-B34F-4FDA-A759-791C94E344A3}" type="pres">
      <dgm:prSet presAssocID="{175094E5-175A-4DD4-9A4F-A43AD7775DDD}" presName="comp" presStyleCnt="0"/>
      <dgm:spPr/>
    </dgm:pt>
    <dgm:pt modelId="{26E6F46E-A14F-44CC-A107-BBA051D0EFF1}" type="pres">
      <dgm:prSet presAssocID="{175094E5-175A-4DD4-9A4F-A43AD7775DDD}" presName="box" presStyleLbl="node1" presStyleIdx="2" presStyleCnt="5"/>
      <dgm:spPr/>
      <dgm:t>
        <a:bodyPr/>
        <a:lstStyle/>
        <a:p>
          <a:endParaRPr lang="ru-RU"/>
        </a:p>
      </dgm:t>
    </dgm:pt>
    <dgm:pt modelId="{B86A4403-FE14-4BB2-B366-E8438FE52938}" type="pres">
      <dgm:prSet presAssocID="{175094E5-175A-4DD4-9A4F-A43AD7775DDD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A6C45D4-8822-47CC-BA6D-62A144647F96}" type="pres">
      <dgm:prSet presAssocID="{175094E5-175A-4DD4-9A4F-A43AD7775DDD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1B024-9EE2-4504-9573-15BA7EB12D78}" type="pres">
      <dgm:prSet presAssocID="{8838CFC7-E6F9-47EA-8DE4-1F67A586002F}" presName="spacer" presStyleCnt="0"/>
      <dgm:spPr/>
    </dgm:pt>
    <dgm:pt modelId="{345B7EB7-BD7D-4EE1-A66F-9C5C61B05FC3}" type="pres">
      <dgm:prSet presAssocID="{B2D24CB2-3CD9-4064-A52D-17FAFB6B9D78}" presName="comp" presStyleCnt="0"/>
      <dgm:spPr/>
    </dgm:pt>
    <dgm:pt modelId="{C374C1B9-0C0B-4172-BA84-4514B2533325}" type="pres">
      <dgm:prSet presAssocID="{B2D24CB2-3CD9-4064-A52D-17FAFB6B9D78}" presName="box" presStyleLbl="node1" presStyleIdx="3" presStyleCnt="5"/>
      <dgm:spPr/>
      <dgm:t>
        <a:bodyPr/>
        <a:lstStyle/>
        <a:p>
          <a:endParaRPr lang="ru-RU"/>
        </a:p>
      </dgm:t>
    </dgm:pt>
    <dgm:pt modelId="{A6882749-0D78-4927-87D3-91C034B41F8B}" type="pres">
      <dgm:prSet presAssocID="{B2D24CB2-3CD9-4064-A52D-17FAFB6B9D78}" presName="img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551AC12-4938-42A9-9822-57D08AA2E980}" type="pres">
      <dgm:prSet presAssocID="{B2D24CB2-3CD9-4064-A52D-17FAFB6B9D78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62B90-963B-42E3-9715-3F0650741918}" type="pres">
      <dgm:prSet presAssocID="{A70188E9-4DB8-403D-AC27-D8849C8FDD57}" presName="spacer" presStyleCnt="0"/>
      <dgm:spPr/>
    </dgm:pt>
    <dgm:pt modelId="{FDC4D649-6E41-4250-AA40-0180325030B6}" type="pres">
      <dgm:prSet presAssocID="{6EC626AF-5967-426A-899E-DB3E83849106}" presName="comp" presStyleCnt="0"/>
      <dgm:spPr/>
    </dgm:pt>
    <dgm:pt modelId="{7B4A2A38-BED9-4F01-9389-D09C7C48F11B}" type="pres">
      <dgm:prSet presAssocID="{6EC626AF-5967-426A-899E-DB3E83849106}" presName="box" presStyleLbl="node1" presStyleIdx="4" presStyleCnt="5"/>
      <dgm:spPr/>
      <dgm:t>
        <a:bodyPr/>
        <a:lstStyle/>
        <a:p>
          <a:endParaRPr lang="ru-RU"/>
        </a:p>
      </dgm:t>
    </dgm:pt>
    <dgm:pt modelId="{6ACD854A-5631-4B03-90C1-494BE5F63D9D}" type="pres">
      <dgm:prSet presAssocID="{6EC626AF-5967-426A-899E-DB3E83849106}" presName="img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A1019C-DA5F-42F4-8C24-5333488ED679}" type="pres">
      <dgm:prSet presAssocID="{6EC626AF-5967-426A-899E-DB3E83849106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E4B602-1BF7-4BE1-AEF1-CFFA242CF8F8}" type="presOf" srcId="{6EC626AF-5967-426A-899E-DB3E83849106}" destId="{7B4A2A38-BED9-4F01-9389-D09C7C48F11B}" srcOrd="0" destOrd="0" presId="urn:microsoft.com/office/officeart/2005/8/layout/vList4#5"/>
    <dgm:cxn modelId="{B0634879-9F4F-4F5E-896E-96D8116FC16D}" type="presOf" srcId="{98135D32-A214-483C-8802-771FBEAD229C}" destId="{CD10CFB1-1829-41A7-BEA2-8E4DC433BA4F}" srcOrd="0" destOrd="0" presId="urn:microsoft.com/office/officeart/2005/8/layout/vList4#5"/>
    <dgm:cxn modelId="{99F84647-7E05-4A60-97EF-E3035082EAA3}" type="presOf" srcId="{AB063E71-F76A-4F3A-8386-CE3A65D45852}" destId="{1F98E278-B5C3-4E7B-B40C-8D6FE3FDA71F}" srcOrd="0" destOrd="0" presId="urn:microsoft.com/office/officeart/2005/8/layout/vList4#5"/>
    <dgm:cxn modelId="{385B11BC-BFC6-42C1-9292-FE093E66804F}" srcId="{98135D32-A214-483C-8802-771FBEAD229C}" destId="{BA0225D6-BA74-4294-AAAE-9440DA38B7C8}" srcOrd="1" destOrd="0" parTransId="{443FDA85-63C3-4696-8026-A67DD5662264}" sibTransId="{CB9AE701-4F16-4E5D-8864-B2B2EA8D3A17}"/>
    <dgm:cxn modelId="{13C1E5A2-BC76-44B8-A63C-769750E85A54}" type="presOf" srcId="{9E92A9A4-A1A4-48BA-A3CE-9C7C15DDC3F2}" destId="{6159B7DC-56B8-4A1F-B624-A0CFBB2A12FC}" srcOrd="1" destOrd="1" presId="urn:microsoft.com/office/officeart/2005/8/layout/vList4#5"/>
    <dgm:cxn modelId="{5BED2694-AC41-4289-B432-A9FA79D82BA9}" srcId="{AB063E71-F76A-4F3A-8386-CE3A65D45852}" destId="{F7562457-3D0D-4928-B480-248D22548586}" srcOrd="0" destOrd="0" parTransId="{D5FEBBA5-ED05-475A-A188-8E7F0C71ABCD}" sibTransId="{868CBDE6-6466-422A-9A2A-4887FF4980D9}"/>
    <dgm:cxn modelId="{28C9BAD8-1752-4159-9351-3203E9E7D10F}" type="presOf" srcId="{175094E5-175A-4DD4-9A4F-A43AD7775DDD}" destId="{7A6C45D4-8822-47CC-BA6D-62A144647F96}" srcOrd="1" destOrd="0" presId="urn:microsoft.com/office/officeart/2005/8/layout/vList4#5"/>
    <dgm:cxn modelId="{4BD251D6-CF60-40E4-B5A4-E5CFF4FB4C6A}" srcId="{BA0225D6-BA74-4294-AAAE-9440DA38B7C8}" destId="{9E92A9A4-A1A4-48BA-A3CE-9C7C15DDC3F2}" srcOrd="0" destOrd="0" parTransId="{D71D4CDD-5EEA-4386-8B91-64C6542E199E}" sibTransId="{E1D1B12F-D7AF-4CCF-99F1-609283FD8E25}"/>
    <dgm:cxn modelId="{8E4A9483-6F86-4FA5-8A89-0ACF75DF4B9E}" type="presOf" srcId="{BA0225D6-BA74-4294-AAAE-9440DA38B7C8}" destId="{D586CF8C-D25F-4362-94FC-3260FCE5AAA6}" srcOrd="0" destOrd="0" presId="urn:microsoft.com/office/officeart/2005/8/layout/vList4#5"/>
    <dgm:cxn modelId="{00005135-04C3-472A-B795-AE3239A5A4ED}" type="presOf" srcId="{E8E66D1B-8FDF-4C54-8106-3657172F4C7F}" destId="{26E6F46E-A14F-44CC-A107-BBA051D0EFF1}" srcOrd="0" destOrd="1" presId="urn:microsoft.com/office/officeart/2005/8/layout/vList4#5"/>
    <dgm:cxn modelId="{6E8693E1-6A5C-4FD6-B9B6-C60AAA7D3D2C}" type="presOf" srcId="{175094E5-175A-4DD4-9A4F-A43AD7775DDD}" destId="{26E6F46E-A14F-44CC-A107-BBA051D0EFF1}" srcOrd="0" destOrd="0" presId="urn:microsoft.com/office/officeart/2005/8/layout/vList4#5"/>
    <dgm:cxn modelId="{34A96681-EB7C-4CF3-9ADA-F1639BF8041C}" type="presOf" srcId="{BA0225D6-BA74-4294-AAAE-9440DA38B7C8}" destId="{6159B7DC-56B8-4A1F-B624-A0CFBB2A12FC}" srcOrd="1" destOrd="0" presId="urn:microsoft.com/office/officeart/2005/8/layout/vList4#5"/>
    <dgm:cxn modelId="{88CA8790-A924-4B8D-B725-1DA1D09780A0}" type="presOf" srcId="{9E92A9A4-A1A4-48BA-A3CE-9C7C15DDC3F2}" destId="{D586CF8C-D25F-4362-94FC-3260FCE5AAA6}" srcOrd="0" destOrd="1" presId="urn:microsoft.com/office/officeart/2005/8/layout/vList4#5"/>
    <dgm:cxn modelId="{7BDE33B5-191B-4FD7-AB47-D7A2E4A1D4D0}" type="presOf" srcId="{7651F312-195D-4F20-AB82-A35993564022}" destId="{2551AC12-4938-42A9-9822-57D08AA2E980}" srcOrd="1" destOrd="1" presId="urn:microsoft.com/office/officeart/2005/8/layout/vList4#5"/>
    <dgm:cxn modelId="{5BFA72E9-BD1A-49CF-91BB-F8DEE69C5CC5}" type="presOf" srcId="{AB063E71-F76A-4F3A-8386-CE3A65D45852}" destId="{1900B554-5B41-4D55-9DA5-F8870B85940D}" srcOrd="1" destOrd="0" presId="urn:microsoft.com/office/officeart/2005/8/layout/vList4#5"/>
    <dgm:cxn modelId="{160DB113-E617-47B4-BEEE-58B837D6ED4D}" srcId="{B2D24CB2-3CD9-4064-A52D-17FAFB6B9D78}" destId="{7651F312-195D-4F20-AB82-A35993564022}" srcOrd="0" destOrd="0" parTransId="{6F04C42D-A2F1-45A3-B929-FD5C48B5E860}" sibTransId="{38C5E76C-875D-4280-BEE7-EC7B45880775}"/>
    <dgm:cxn modelId="{81825DB8-1F20-42B7-90D7-30C5ED364C19}" type="presOf" srcId="{E8E66D1B-8FDF-4C54-8106-3657172F4C7F}" destId="{7A6C45D4-8822-47CC-BA6D-62A144647F96}" srcOrd="1" destOrd="1" presId="urn:microsoft.com/office/officeart/2005/8/layout/vList4#5"/>
    <dgm:cxn modelId="{56002F5F-FDD0-4AD3-9F9E-3C83EE160F6B}" type="presOf" srcId="{F7562457-3D0D-4928-B480-248D22548586}" destId="{1900B554-5B41-4D55-9DA5-F8870B85940D}" srcOrd="1" destOrd="1" presId="urn:microsoft.com/office/officeart/2005/8/layout/vList4#5"/>
    <dgm:cxn modelId="{262EEF09-4D5B-4053-8A6F-362DAE9BB9A2}" type="presOf" srcId="{53BF2113-298E-4059-A724-6FA53D9FE7DC}" destId="{31A1019C-DA5F-42F4-8C24-5333488ED679}" srcOrd="1" destOrd="1" presId="urn:microsoft.com/office/officeart/2005/8/layout/vList4#5"/>
    <dgm:cxn modelId="{F0F36594-D879-417C-B27D-0C01FF1AD709}" srcId="{98135D32-A214-483C-8802-771FBEAD229C}" destId="{B2D24CB2-3CD9-4064-A52D-17FAFB6B9D78}" srcOrd="3" destOrd="0" parTransId="{AB7D4050-742A-442E-82A8-6D3AA54B13EC}" sibTransId="{A70188E9-4DB8-403D-AC27-D8849C8FDD57}"/>
    <dgm:cxn modelId="{F37B91C8-2C33-4E86-AEB4-6259F30DF1F5}" srcId="{98135D32-A214-483C-8802-771FBEAD229C}" destId="{AB063E71-F76A-4F3A-8386-CE3A65D45852}" srcOrd="0" destOrd="0" parTransId="{82A14EFD-7140-4E7D-892B-372F68E094E1}" sibTransId="{3CF0E1B0-4283-4CD2-AD17-FDF5675EE833}"/>
    <dgm:cxn modelId="{7040F7D2-7673-4571-BCBC-1539245C8A26}" type="presOf" srcId="{7651F312-195D-4F20-AB82-A35993564022}" destId="{C374C1B9-0C0B-4172-BA84-4514B2533325}" srcOrd="0" destOrd="1" presId="urn:microsoft.com/office/officeart/2005/8/layout/vList4#5"/>
    <dgm:cxn modelId="{441DD644-3975-4281-A5C1-B0406A6374F1}" type="presOf" srcId="{53BF2113-298E-4059-A724-6FA53D9FE7DC}" destId="{7B4A2A38-BED9-4F01-9389-D09C7C48F11B}" srcOrd="0" destOrd="1" presId="urn:microsoft.com/office/officeart/2005/8/layout/vList4#5"/>
    <dgm:cxn modelId="{92A3E67B-8E73-4517-8834-316CBDE98D3C}" srcId="{6EC626AF-5967-426A-899E-DB3E83849106}" destId="{53BF2113-298E-4059-A724-6FA53D9FE7DC}" srcOrd="0" destOrd="0" parTransId="{78F6808E-0DFC-408E-9465-BED6075BCCA2}" sibTransId="{28128267-B4D8-4184-9AF0-1D9CC8BE182A}"/>
    <dgm:cxn modelId="{9AFBB041-FA13-40A6-BC1F-56727E2CF7B4}" type="presOf" srcId="{6EC626AF-5967-426A-899E-DB3E83849106}" destId="{31A1019C-DA5F-42F4-8C24-5333488ED679}" srcOrd="1" destOrd="0" presId="urn:microsoft.com/office/officeart/2005/8/layout/vList4#5"/>
    <dgm:cxn modelId="{ACDB49C4-83F8-4EC4-8674-E0D7E7B18659}" srcId="{175094E5-175A-4DD4-9A4F-A43AD7775DDD}" destId="{E8E66D1B-8FDF-4C54-8106-3657172F4C7F}" srcOrd="0" destOrd="0" parTransId="{10475944-BF53-491E-8757-973F3656E4AF}" sibTransId="{C5A8739C-8991-4298-8042-FFDF7B9B3CF9}"/>
    <dgm:cxn modelId="{37B13B0E-7988-493A-BBE8-6AA7D102FC7D}" type="presOf" srcId="{F7562457-3D0D-4928-B480-248D22548586}" destId="{1F98E278-B5C3-4E7B-B40C-8D6FE3FDA71F}" srcOrd="0" destOrd="1" presId="urn:microsoft.com/office/officeart/2005/8/layout/vList4#5"/>
    <dgm:cxn modelId="{F740BC2C-AC56-432A-9C2E-9B6801CCE6AD}" type="presOf" srcId="{B2D24CB2-3CD9-4064-A52D-17FAFB6B9D78}" destId="{2551AC12-4938-42A9-9822-57D08AA2E980}" srcOrd="1" destOrd="0" presId="urn:microsoft.com/office/officeart/2005/8/layout/vList4#5"/>
    <dgm:cxn modelId="{57116E2D-07AE-4A43-9031-B60D791CA0DD}" type="presOf" srcId="{B2D24CB2-3CD9-4064-A52D-17FAFB6B9D78}" destId="{C374C1B9-0C0B-4172-BA84-4514B2533325}" srcOrd="0" destOrd="0" presId="urn:microsoft.com/office/officeart/2005/8/layout/vList4#5"/>
    <dgm:cxn modelId="{F4E852D1-C53B-4E9B-857D-255EE058EA94}" srcId="{98135D32-A214-483C-8802-771FBEAD229C}" destId="{6EC626AF-5967-426A-899E-DB3E83849106}" srcOrd="4" destOrd="0" parTransId="{367E2F52-2B8F-407A-8D33-672AAD30F148}" sibTransId="{9F9F5059-92AA-4BC7-AC8F-AD4E455D2841}"/>
    <dgm:cxn modelId="{7A8B3C70-B69F-4AF0-9AB6-FAFFB73F4FBA}" srcId="{98135D32-A214-483C-8802-771FBEAD229C}" destId="{175094E5-175A-4DD4-9A4F-A43AD7775DDD}" srcOrd="2" destOrd="0" parTransId="{4494337E-ABAE-47B0-8849-9F0E875B715D}" sibTransId="{8838CFC7-E6F9-47EA-8DE4-1F67A586002F}"/>
    <dgm:cxn modelId="{41AC0296-1A22-434B-9E9F-C9DB03F40E36}" type="presParOf" srcId="{CD10CFB1-1829-41A7-BEA2-8E4DC433BA4F}" destId="{5DD224EA-3AF3-4290-BBBB-379FA678444E}" srcOrd="0" destOrd="0" presId="urn:microsoft.com/office/officeart/2005/8/layout/vList4#5"/>
    <dgm:cxn modelId="{7D1F5FDF-CE4E-495F-9738-174A774EF8D6}" type="presParOf" srcId="{5DD224EA-3AF3-4290-BBBB-379FA678444E}" destId="{1F98E278-B5C3-4E7B-B40C-8D6FE3FDA71F}" srcOrd="0" destOrd="0" presId="urn:microsoft.com/office/officeart/2005/8/layout/vList4#5"/>
    <dgm:cxn modelId="{6383563D-5101-44F8-B606-369CA3FC0D1D}" type="presParOf" srcId="{5DD224EA-3AF3-4290-BBBB-379FA678444E}" destId="{E060EC99-CEFD-46D9-9B6A-08E1756AD5CA}" srcOrd="1" destOrd="0" presId="urn:microsoft.com/office/officeart/2005/8/layout/vList4#5"/>
    <dgm:cxn modelId="{40704F93-B15C-4086-BE23-5943817C472A}" type="presParOf" srcId="{5DD224EA-3AF3-4290-BBBB-379FA678444E}" destId="{1900B554-5B41-4D55-9DA5-F8870B85940D}" srcOrd="2" destOrd="0" presId="urn:microsoft.com/office/officeart/2005/8/layout/vList4#5"/>
    <dgm:cxn modelId="{B0B98292-8423-4F41-8549-07F648EEA1B4}" type="presParOf" srcId="{CD10CFB1-1829-41A7-BEA2-8E4DC433BA4F}" destId="{308F354D-9E66-4E4B-9C6E-DFF0249DA8CD}" srcOrd="1" destOrd="0" presId="urn:microsoft.com/office/officeart/2005/8/layout/vList4#5"/>
    <dgm:cxn modelId="{431330FE-5E56-445B-AA46-9B6E2322252F}" type="presParOf" srcId="{CD10CFB1-1829-41A7-BEA2-8E4DC433BA4F}" destId="{C2CF73C9-C628-4129-AE6E-90029B89766F}" srcOrd="2" destOrd="0" presId="urn:microsoft.com/office/officeart/2005/8/layout/vList4#5"/>
    <dgm:cxn modelId="{C5EE5976-7F4A-47A7-B6FE-5972C5145555}" type="presParOf" srcId="{C2CF73C9-C628-4129-AE6E-90029B89766F}" destId="{D586CF8C-D25F-4362-94FC-3260FCE5AAA6}" srcOrd="0" destOrd="0" presId="urn:microsoft.com/office/officeart/2005/8/layout/vList4#5"/>
    <dgm:cxn modelId="{12D891DD-14FE-418D-9936-79A6F3B958B5}" type="presParOf" srcId="{C2CF73C9-C628-4129-AE6E-90029B89766F}" destId="{21A30973-820C-4ABB-8436-D1A5954A3F63}" srcOrd="1" destOrd="0" presId="urn:microsoft.com/office/officeart/2005/8/layout/vList4#5"/>
    <dgm:cxn modelId="{067D9454-9922-4ADD-ABFA-E38057A33A77}" type="presParOf" srcId="{C2CF73C9-C628-4129-AE6E-90029B89766F}" destId="{6159B7DC-56B8-4A1F-B624-A0CFBB2A12FC}" srcOrd="2" destOrd="0" presId="urn:microsoft.com/office/officeart/2005/8/layout/vList4#5"/>
    <dgm:cxn modelId="{CCBB8B0E-DCB0-4400-AF2F-14267E1FD6AA}" type="presParOf" srcId="{CD10CFB1-1829-41A7-BEA2-8E4DC433BA4F}" destId="{A12D4FDF-C7D3-4862-B03A-5B5F176A74EC}" srcOrd="3" destOrd="0" presId="urn:microsoft.com/office/officeart/2005/8/layout/vList4#5"/>
    <dgm:cxn modelId="{B4497C3A-9D94-4B8D-8112-51865696B45C}" type="presParOf" srcId="{CD10CFB1-1829-41A7-BEA2-8E4DC433BA4F}" destId="{45B1F1C1-B34F-4FDA-A759-791C94E344A3}" srcOrd="4" destOrd="0" presId="urn:microsoft.com/office/officeart/2005/8/layout/vList4#5"/>
    <dgm:cxn modelId="{6377B8C8-27AB-44C7-9589-E46F4417F3FF}" type="presParOf" srcId="{45B1F1C1-B34F-4FDA-A759-791C94E344A3}" destId="{26E6F46E-A14F-44CC-A107-BBA051D0EFF1}" srcOrd="0" destOrd="0" presId="urn:microsoft.com/office/officeart/2005/8/layout/vList4#5"/>
    <dgm:cxn modelId="{AE049F6B-BA7C-4131-85C4-09A2E7E471CB}" type="presParOf" srcId="{45B1F1C1-B34F-4FDA-A759-791C94E344A3}" destId="{B86A4403-FE14-4BB2-B366-E8438FE52938}" srcOrd="1" destOrd="0" presId="urn:microsoft.com/office/officeart/2005/8/layout/vList4#5"/>
    <dgm:cxn modelId="{F5F306C1-A280-4FE4-A7F0-F86D939C10B2}" type="presParOf" srcId="{45B1F1C1-B34F-4FDA-A759-791C94E344A3}" destId="{7A6C45D4-8822-47CC-BA6D-62A144647F96}" srcOrd="2" destOrd="0" presId="urn:microsoft.com/office/officeart/2005/8/layout/vList4#5"/>
    <dgm:cxn modelId="{FBD9A90F-A7E5-4B71-BF83-ABAE554C5D13}" type="presParOf" srcId="{CD10CFB1-1829-41A7-BEA2-8E4DC433BA4F}" destId="{E0B1B024-9EE2-4504-9573-15BA7EB12D78}" srcOrd="5" destOrd="0" presId="urn:microsoft.com/office/officeart/2005/8/layout/vList4#5"/>
    <dgm:cxn modelId="{2D87BEDC-DBF4-480F-AA9F-F6F190E85104}" type="presParOf" srcId="{CD10CFB1-1829-41A7-BEA2-8E4DC433BA4F}" destId="{345B7EB7-BD7D-4EE1-A66F-9C5C61B05FC3}" srcOrd="6" destOrd="0" presId="urn:microsoft.com/office/officeart/2005/8/layout/vList4#5"/>
    <dgm:cxn modelId="{57DDB91D-5BA6-45AC-945F-57F530E77D59}" type="presParOf" srcId="{345B7EB7-BD7D-4EE1-A66F-9C5C61B05FC3}" destId="{C374C1B9-0C0B-4172-BA84-4514B2533325}" srcOrd="0" destOrd="0" presId="urn:microsoft.com/office/officeart/2005/8/layout/vList4#5"/>
    <dgm:cxn modelId="{FCAD3284-FB1C-43DF-9D51-A28AA7603416}" type="presParOf" srcId="{345B7EB7-BD7D-4EE1-A66F-9C5C61B05FC3}" destId="{A6882749-0D78-4927-87D3-91C034B41F8B}" srcOrd="1" destOrd="0" presId="urn:microsoft.com/office/officeart/2005/8/layout/vList4#5"/>
    <dgm:cxn modelId="{90531ABA-C1E0-43F8-A84C-D4AE7341C70F}" type="presParOf" srcId="{345B7EB7-BD7D-4EE1-A66F-9C5C61B05FC3}" destId="{2551AC12-4938-42A9-9822-57D08AA2E980}" srcOrd="2" destOrd="0" presId="urn:microsoft.com/office/officeart/2005/8/layout/vList4#5"/>
    <dgm:cxn modelId="{7FCACA33-6924-4DC0-8F71-DCEA52F816CE}" type="presParOf" srcId="{CD10CFB1-1829-41A7-BEA2-8E4DC433BA4F}" destId="{E8662B90-963B-42E3-9715-3F0650741918}" srcOrd="7" destOrd="0" presId="urn:microsoft.com/office/officeart/2005/8/layout/vList4#5"/>
    <dgm:cxn modelId="{39C4247D-4A84-4701-A2C3-CE81B9F8D34C}" type="presParOf" srcId="{CD10CFB1-1829-41A7-BEA2-8E4DC433BA4F}" destId="{FDC4D649-6E41-4250-AA40-0180325030B6}" srcOrd="8" destOrd="0" presId="urn:microsoft.com/office/officeart/2005/8/layout/vList4#5"/>
    <dgm:cxn modelId="{4E195170-7BF4-413F-97D4-72769053EB94}" type="presParOf" srcId="{FDC4D649-6E41-4250-AA40-0180325030B6}" destId="{7B4A2A38-BED9-4F01-9389-D09C7C48F11B}" srcOrd="0" destOrd="0" presId="urn:microsoft.com/office/officeart/2005/8/layout/vList4#5"/>
    <dgm:cxn modelId="{AD25B026-D011-4758-BEE4-20336EBF58D4}" type="presParOf" srcId="{FDC4D649-6E41-4250-AA40-0180325030B6}" destId="{6ACD854A-5631-4B03-90C1-494BE5F63D9D}" srcOrd="1" destOrd="0" presId="urn:microsoft.com/office/officeart/2005/8/layout/vList4#5"/>
    <dgm:cxn modelId="{40E9C1B7-02C5-4FA8-B03F-73F8A37DEFFE}" type="presParOf" srcId="{FDC4D649-6E41-4250-AA40-0180325030B6}" destId="{31A1019C-DA5F-42F4-8C24-5333488ED679}" srcOrd="2" destOrd="0" presId="urn:microsoft.com/office/officeart/2005/8/layout/vList4#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vList4#6" loCatId="list" qsTypeId="urn:microsoft.com/office/officeart/2005/8/quickstyle/3d7" qsCatId="3D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E8E66D1B-8FDF-4C54-8106-3657172F4C7F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535,0</a:t>
          </a:r>
          <a:endParaRPr lang="ru-RU" sz="1600" b="1" dirty="0">
            <a:latin typeface="+mn-lt"/>
          </a:endParaRPr>
        </a:p>
      </dgm:t>
    </dgm:pt>
    <dgm:pt modelId="{10475944-BF53-491E-8757-973F3656E4AF}" type="parTrans" cxnId="{ACDB49C4-83F8-4EC4-8674-E0D7E7B18659}">
      <dgm:prSet/>
      <dgm:spPr/>
      <dgm:t>
        <a:bodyPr/>
        <a:lstStyle/>
        <a:p>
          <a:endParaRPr lang="ru-RU"/>
        </a:p>
      </dgm:t>
    </dgm:pt>
    <dgm:pt modelId="{C5A8739C-8991-4298-8042-FFDF7B9B3CF9}" type="sibTrans" cxnId="{ACDB49C4-83F8-4EC4-8674-E0D7E7B18659}">
      <dgm:prSet/>
      <dgm:spPr/>
      <dgm:t>
        <a:bodyPr/>
        <a:lstStyle/>
        <a:p>
          <a:endParaRPr lang="ru-RU"/>
        </a:p>
      </dgm:t>
    </dgm:pt>
    <dgm:pt modelId="{F6EAC266-9AED-4B53-9CD7-85138C57F5DE}">
      <dgm:prSet phldrT="[Текст]" custT="1"/>
      <dgm:spPr/>
      <dgm:t>
        <a:bodyPr/>
        <a:lstStyle/>
        <a:p>
          <a:endParaRPr lang="ru-RU" sz="1500" dirty="0" smtClean="0">
            <a:latin typeface="+mn-lt"/>
          </a:endParaRPr>
        </a:p>
        <a:p>
          <a:r>
            <a:rPr lang="ru-RU" sz="1500" dirty="0" smtClean="0">
              <a:latin typeface="+mn-lt"/>
            </a:rPr>
            <a:t>Молодежь</a:t>
          </a:r>
          <a:endParaRPr lang="ru-RU" sz="1500" b="1" dirty="0">
            <a:latin typeface="+mn-lt"/>
          </a:endParaRPr>
        </a:p>
      </dgm:t>
    </dgm:pt>
    <dgm:pt modelId="{39A09E40-033D-4891-812B-47907CC9AB65}" type="parTrans" cxnId="{F9762E70-D78D-45AF-97F5-5B30328C6ECF}">
      <dgm:prSet/>
      <dgm:spPr/>
      <dgm:t>
        <a:bodyPr/>
        <a:lstStyle/>
        <a:p>
          <a:endParaRPr lang="ru-RU"/>
        </a:p>
      </dgm:t>
    </dgm:pt>
    <dgm:pt modelId="{B4FC4E31-D607-4203-BE74-F6E2FEEA8321}" type="sibTrans" cxnId="{F9762E70-D78D-45AF-97F5-5B30328C6ECF}">
      <dgm:prSet/>
      <dgm:spPr/>
      <dgm:t>
        <a:bodyPr/>
        <a:lstStyle/>
        <a:p>
          <a:endParaRPr lang="ru-RU"/>
        </a:p>
      </dgm:t>
    </dgm:pt>
    <dgm:pt modelId="{B5DE42BC-8B66-4DBF-A953-7DEBFBF80A77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1 020,0</a:t>
          </a:r>
          <a:endParaRPr lang="ru-RU" sz="1600" b="1" dirty="0">
            <a:latin typeface="+mn-lt"/>
          </a:endParaRPr>
        </a:p>
      </dgm:t>
    </dgm:pt>
    <dgm:pt modelId="{813B12BF-6845-4C19-865F-066EC0C80E5A}" type="parTrans" cxnId="{6BA1A69F-7C3D-4B5C-BD30-4BB96ADA0A95}">
      <dgm:prSet/>
      <dgm:spPr/>
      <dgm:t>
        <a:bodyPr/>
        <a:lstStyle/>
        <a:p>
          <a:endParaRPr lang="ru-RU"/>
        </a:p>
      </dgm:t>
    </dgm:pt>
    <dgm:pt modelId="{D6926E26-F343-4681-98C6-34DEC50C2FD6}" type="sibTrans" cxnId="{6BA1A69F-7C3D-4B5C-BD30-4BB96ADA0A95}">
      <dgm:prSet/>
      <dgm:spPr/>
      <dgm:t>
        <a:bodyPr/>
        <a:lstStyle/>
        <a:p>
          <a:endParaRPr lang="ru-RU"/>
        </a:p>
      </dgm:t>
    </dgm:pt>
    <dgm:pt modelId="{73346CB4-89C7-43D9-A502-4B4D862FB17B}">
      <dgm:prSet phldrT="[Текст]" custT="1"/>
      <dgm:spPr/>
      <dgm:t>
        <a:bodyPr/>
        <a:lstStyle/>
        <a:p>
          <a:r>
            <a:rPr lang="ru-RU" sz="1500" dirty="0" smtClean="0">
              <a:latin typeface="+mn-lt"/>
            </a:rPr>
            <a:t>Информационное обеспечение жителей</a:t>
          </a:r>
          <a:endParaRPr lang="ru-RU" sz="1500" b="1" dirty="0">
            <a:latin typeface="+mn-lt"/>
          </a:endParaRPr>
        </a:p>
      </dgm:t>
    </dgm:pt>
    <dgm:pt modelId="{5CEAD999-C7C5-4202-A25D-5AEE7ADD6088}" type="parTrans" cxnId="{CCB744A0-137D-4F65-A719-B7CEE9593C50}">
      <dgm:prSet/>
      <dgm:spPr/>
      <dgm:t>
        <a:bodyPr/>
        <a:lstStyle/>
        <a:p>
          <a:endParaRPr lang="ru-RU"/>
        </a:p>
      </dgm:t>
    </dgm:pt>
    <dgm:pt modelId="{1ADC77BB-CAEB-45AB-9946-36855FCBB570}" type="sibTrans" cxnId="{CCB744A0-137D-4F65-A719-B7CEE9593C50}">
      <dgm:prSet/>
      <dgm:spPr/>
      <dgm:t>
        <a:bodyPr/>
        <a:lstStyle/>
        <a:p>
          <a:endParaRPr lang="ru-RU"/>
        </a:p>
      </dgm:t>
    </dgm:pt>
    <dgm:pt modelId="{7732C499-A630-4481-8FE1-F7D41D875D0D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783,4</a:t>
          </a:r>
          <a:endParaRPr lang="ru-RU" sz="1600" b="1" dirty="0">
            <a:latin typeface="+mn-lt"/>
          </a:endParaRPr>
        </a:p>
      </dgm:t>
    </dgm:pt>
    <dgm:pt modelId="{C07BBA6C-B710-4596-ADDB-C4CBF4A95660}" type="parTrans" cxnId="{7931DB4B-BE36-49D5-B81C-23D343DEDC08}">
      <dgm:prSet/>
      <dgm:spPr/>
      <dgm:t>
        <a:bodyPr/>
        <a:lstStyle/>
        <a:p>
          <a:endParaRPr lang="ru-RU"/>
        </a:p>
      </dgm:t>
    </dgm:pt>
    <dgm:pt modelId="{2398CD4C-BC83-42B3-B94C-C74713ECE405}" type="sibTrans" cxnId="{7931DB4B-BE36-49D5-B81C-23D343DEDC08}">
      <dgm:prSet/>
      <dgm:spPr/>
      <dgm:t>
        <a:bodyPr/>
        <a:lstStyle/>
        <a:p>
          <a:endParaRPr lang="ru-RU"/>
        </a:p>
      </dgm:t>
    </dgm:pt>
    <dgm:pt modelId="{421A33CE-9C20-4580-8BE9-62BEE49251F0}">
      <dgm:prSet phldrT="[Текст]" custT="1"/>
      <dgm:spPr/>
      <dgm:t>
        <a:bodyPr/>
        <a:lstStyle/>
        <a:p>
          <a:r>
            <a:rPr lang="ru-RU" sz="1400" dirty="0" smtClean="0">
              <a:latin typeface="+mn-lt"/>
            </a:rPr>
            <a:t>Материально-техническое и программное обеспечение</a:t>
          </a:r>
          <a:endParaRPr lang="ru-RU" sz="1400" b="1" dirty="0">
            <a:latin typeface="+mn-lt"/>
          </a:endParaRPr>
        </a:p>
      </dgm:t>
    </dgm:pt>
    <dgm:pt modelId="{F452E58D-2ADA-47E8-9787-7C5B79CF2729}" type="parTrans" cxnId="{76D39F26-C184-4F12-B963-92AD21ADBF81}">
      <dgm:prSet/>
      <dgm:spPr/>
      <dgm:t>
        <a:bodyPr/>
        <a:lstStyle/>
        <a:p>
          <a:endParaRPr lang="ru-RU"/>
        </a:p>
      </dgm:t>
    </dgm:pt>
    <dgm:pt modelId="{6BBD7DA7-208F-4A03-9319-C75D93C37174}" type="sibTrans" cxnId="{76D39F26-C184-4F12-B963-92AD21ADBF81}">
      <dgm:prSet/>
      <dgm:spPr/>
      <dgm:t>
        <a:bodyPr/>
        <a:lstStyle/>
        <a:p>
          <a:endParaRPr lang="ru-RU"/>
        </a:p>
      </dgm:t>
    </dgm:pt>
    <dgm:pt modelId="{8B6B5380-CFC3-4069-81DC-FEBD7E2576D3}">
      <dgm:prSet phldrT="[Текст]" custT="1"/>
      <dgm:spPr/>
      <dgm:t>
        <a:bodyPr/>
        <a:lstStyle/>
        <a:p>
          <a:r>
            <a:rPr lang="ru-RU" sz="1600" b="1" dirty="0" smtClean="0"/>
            <a:t>1 114,3</a:t>
          </a:r>
          <a:endParaRPr lang="ru-RU" sz="1600" b="1" dirty="0"/>
        </a:p>
      </dgm:t>
    </dgm:pt>
    <dgm:pt modelId="{4A01CEE2-8A04-4A61-A7C1-D26E9E2E1285}" type="parTrans" cxnId="{3259EA14-56AC-47D8-9BC4-A0C2B5DBE203}">
      <dgm:prSet/>
      <dgm:spPr/>
      <dgm:t>
        <a:bodyPr/>
        <a:lstStyle/>
        <a:p>
          <a:endParaRPr lang="ru-RU"/>
        </a:p>
      </dgm:t>
    </dgm:pt>
    <dgm:pt modelId="{A4104642-758D-4B4E-8977-D8C96B753B6D}" type="sibTrans" cxnId="{3259EA14-56AC-47D8-9BC4-A0C2B5DBE203}">
      <dgm:prSet/>
      <dgm:spPr/>
      <dgm:t>
        <a:bodyPr/>
        <a:lstStyle/>
        <a:p>
          <a:endParaRPr lang="ru-RU"/>
        </a:p>
      </dgm:t>
    </dgm:pt>
    <dgm:pt modelId="{175094E5-175A-4DD4-9A4F-A43AD7775DDD}">
      <dgm:prSet phldrT="[Текст]" custT="1"/>
      <dgm:spPr/>
      <dgm:t>
        <a:bodyPr/>
        <a:lstStyle/>
        <a:p>
          <a:endParaRPr lang="ru-RU" sz="1500" dirty="0" smtClean="0">
            <a:latin typeface="+mn-lt"/>
          </a:endParaRPr>
        </a:p>
        <a:p>
          <a:r>
            <a:rPr lang="ru-RU" sz="1500" dirty="0" smtClean="0">
              <a:latin typeface="+mn-lt"/>
            </a:rPr>
            <a:t>Экономического развитие</a:t>
          </a:r>
          <a:endParaRPr lang="ru-RU" sz="1500" dirty="0">
            <a:latin typeface="+mn-lt"/>
          </a:endParaRPr>
        </a:p>
      </dgm:t>
    </dgm:pt>
    <dgm:pt modelId="{8838CFC7-E6F9-47EA-8DE4-1F67A586002F}" type="sibTrans" cxnId="{7A8B3C70-B69F-4AF0-9AB6-FAFFB73F4FBA}">
      <dgm:prSet/>
      <dgm:spPr/>
      <dgm:t>
        <a:bodyPr/>
        <a:lstStyle/>
        <a:p>
          <a:endParaRPr lang="ru-RU"/>
        </a:p>
      </dgm:t>
    </dgm:pt>
    <dgm:pt modelId="{4494337E-ABAE-47B0-8849-9F0E875B715D}" type="parTrans" cxnId="{7A8B3C70-B69F-4AF0-9AB6-FAFFB73F4FBA}">
      <dgm:prSet/>
      <dgm:spPr/>
      <dgm:t>
        <a:bodyPr/>
        <a:lstStyle/>
        <a:p>
          <a:endParaRPr lang="ru-RU"/>
        </a:p>
      </dgm:t>
    </dgm:pt>
    <dgm:pt modelId="{BA0225D6-BA74-4294-AAAE-9440DA38B7C8}">
      <dgm:prSet phldrT="[Текст]" custT="1"/>
      <dgm:spPr/>
      <dgm:t>
        <a:bodyPr/>
        <a:lstStyle/>
        <a:p>
          <a:r>
            <a:rPr lang="ru-RU" sz="1500" smtClean="0"/>
            <a:t>Развитие физической культуры и массового спорта</a:t>
          </a:r>
          <a:endParaRPr lang="ru-RU" sz="1500" b="1" dirty="0">
            <a:latin typeface="+mn-lt"/>
            <a:cs typeface="Times New Roman" pitchFamily="18" charset="0"/>
          </a:endParaRPr>
        </a:p>
      </dgm:t>
    </dgm:pt>
    <dgm:pt modelId="{CB9AE701-4F16-4E5D-8864-B2B2EA8D3A17}" type="sibTrans" cxnId="{385B11BC-BFC6-42C1-9292-FE093E66804F}">
      <dgm:prSet/>
      <dgm:spPr/>
      <dgm:t>
        <a:bodyPr/>
        <a:lstStyle/>
        <a:p>
          <a:endParaRPr lang="ru-RU"/>
        </a:p>
      </dgm:t>
    </dgm:pt>
    <dgm:pt modelId="{443FDA85-63C3-4696-8026-A67DD5662264}" type="parTrans" cxnId="{385B11BC-BFC6-42C1-9292-FE093E66804F}">
      <dgm:prSet/>
      <dgm:spPr/>
      <dgm:t>
        <a:bodyPr/>
        <a:lstStyle/>
        <a:p>
          <a:endParaRPr lang="ru-RU"/>
        </a:p>
      </dgm:t>
    </dgm:pt>
    <dgm:pt modelId="{9E92A9A4-A1A4-48BA-A3CE-9C7C15DDC3F2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100,0</a:t>
          </a:r>
          <a:endParaRPr lang="ru-RU" sz="1600" b="1" dirty="0">
            <a:latin typeface="+mn-lt"/>
          </a:endParaRPr>
        </a:p>
      </dgm:t>
    </dgm:pt>
    <dgm:pt modelId="{E1D1B12F-D7AF-4CCF-99F1-609283FD8E25}" type="sibTrans" cxnId="{4BD251D6-CF60-40E4-B5A4-E5CFF4FB4C6A}">
      <dgm:prSet/>
      <dgm:spPr/>
      <dgm:t>
        <a:bodyPr/>
        <a:lstStyle/>
        <a:p>
          <a:endParaRPr lang="ru-RU"/>
        </a:p>
      </dgm:t>
    </dgm:pt>
    <dgm:pt modelId="{D71D4CDD-5EEA-4386-8B91-64C6542E199E}" type="parTrans" cxnId="{4BD251D6-CF60-40E4-B5A4-E5CFF4FB4C6A}">
      <dgm:prSet/>
      <dgm:spPr/>
      <dgm:t>
        <a:bodyPr/>
        <a:lstStyle/>
        <a:p>
          <a:endParaRPr lang="ru-RU"/>
        </a:p>
      </dgm:t>
    </dgm:pt>
    <dgm:pt modelId="{CD10CFB1-1829-41A7-BEA2-8E4DC433BA4F}" type="pres">
      <dgm:prSet presAssocID="{98135D32-A214-483C-8802-771FBEAD229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CF73C9-C628-4129-AE6E-90029B89766F}" type="pres">
      <dgm:prSet presAssocID="{BA0225D6-BA74-4294-AAAE-9440DA38B7C8}" presName="comp" presStyleCnt="0"/>
      <dgm:spPr/>
    </dgm:pt>
    <dgm:pt modelId="{D586CF8C-D25F-4362-94FC-3260FCE5AAA6}" type="pres">
      <dgm:prSet presAssocID="{BA0225D6-BA74-4294-AAAE-9440DA38B7C8}" presName="box" presStyleLbl="node1" presStyleIdx="0" presStyleCnt="5" custLinFactNeighborX="5226" custLinFactNeighborY="13149"/>
      <dgm:spPr/>
      <dgm:t>
        <a:bodyPr/>
        <a:lstStyle/>
        <a:p>
          <a:endParaRPr lang="ru-RU"/>
        </a:p>
      </dgm:t>
    </dgm:pt>
    <dgm:pt modelId="{21A30973-820C-4ABB-8436-D1A5954A3F63}" type="pres">
      <dgm:prSet presAssocID="{BA0225D6-BA74-4294-AAAE-9440DA38B7C8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159B7DC-56B8-4A1F-B624-A0CFBB2A12FC}" type="pres">
      <dgm:prSet presAssocID="{BA0225D6-BA74-4294-AAAE-9440DA38B7C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2D4FDF-C7D3-4862-B03A-5B5F176A74EC}" type="pres">
      <dgm:prSet presAssocID="{CB9AE701-4F16-4E5D-8864-B2B2EA8D3A17}" presName="spacer" presStyleCnt="0"/>
      <dgm:spPr/>
    </dgm:pt>
    <dgm:pt modelId="{45B1F1C1-B34F-4FDA-A759-791C94E344A3}" type="pres">
      <dgm:prSet presAssocID="{175094E5-175A-4DD4-9A4F-A43AD7775DDD}" presName="comp" presStyleCnt="0"/>
      <dgm:spPr/>
    </dgm:pt>
    <dgm:pt modelId="{26E6F46E-A14F-44CC-A107-BBA051D0EFF1}" type="pres">
      <dgm:prSet presAssocID="{175094E5-175A-4DD4-9A4F-A43AD7775DDD}" presName="box" presStyleLbl="node1" presStyleIdx="1" presStyleCnt="5"/>
      <dgm:spPr/>
      <dgm:t>
        <a:bodyPr/>
        <a:lstStyle/>
        <a:p>
          <a:endParaRPr lang="ru-RU"/>
        </a:p>
      </dgm:t>
    </dgm:pt>
    <dgm:pt modelId="{B86A4403-FE14-4BB2-B366-E8438FE52938}" type="pres">
      <dgm:prSet presAssocID="{175094E5-175A-4DD4-9A4F-A43AD7775DDD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A6C45D4-8822-47CC-BA6D-62A144647F96}" type="pres">
      <dgm:prSet presAssocID="{175094E5-175A-4DD4-9A4F-A43AD7775DDD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1B024-9EE2-4504-9573-15BA7EB12D78}" type="pres">
      <dgm:prSet presAssocID="{8838CFC7-E6F9-47EA-8DE4-1F67A586002F}" presName="spacer" presStyleCnt="0"/>
      <dgm:spPr/>
    </dgm:pt>
    <dgm:pt modelId="{1F8420F4-29B7-418B-9677-FE0065F44631}" type="pres">
      <dgm:prSet presAssocID="{F6EAC266-9AED-4B53-9CD7-85138C57F5DE}" presName="comp" presStyleCnt="0"/>
      <dgm:spPr/>
    </dgm:pt>
    <dgm:pt modelId="{C20A953B-7C95-47DE-8B4C-B7D9491A01AF}" type="pres">
      <dgm:prSet presAssocID="{F6EAC266-9AED-4B53-9CD7-85138C57F5DE}" presName="box" presStyleLbl="node1" presStyleIdx="2" presStyleCnt="5" custLinFactNeighborX="4651" custLinFactNeighborY="2903"/>
      <dgm:spPr/>
      <dgm:t>
        <a:bodyPr/>
        <a:lstStyle/>
        <a:p>
          <a:endParaRPr lang="ru-RU"/>
        </a:p>
      </dgm:t>
    </dgm:pt>
    <dgm:pt modelId="{80125BDA-7638-42BA-A8F3-75C68AF944B7}" type="pres">
      <dgm:prSet presAssocID="{F6EAC266-9AED-4B53-9CD7-85138C57F5DE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10316DC-DB1A-46A3-923C-55D40CD80559}" type="pres">
      <dgm:prSet presAssocID="{F6EAC266-9AED-4B53-9CD7-85138C57F5DE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802FD-E5D1-4EBF-B744-BE5CB6FF00A9}" type="pres">
      <dgm:prSet presAssocID="{B4FC4E31-D607-4203-BE74-F6E2FEEA8321}" presName="spacer" presStyleCnt="0"/>
      <dgm:spPr/>
    </dgm:pt>
    <dgm:pt modelId="{98F3FBD9-11F4-4622-BB28-91C86F189482}" type="pres">
      <dgm:prSet presAssocID="{73346CB4-89C7-43D9-A502-4B4D862FB17B}" presName="comp" presStyleCnt="0"/>
      <dgm:spPr/>
    </dgm:pt>
    <dgm:pt modelId="{132D8BF9-2844-492F-868A-87C8CAD53BF5}" type="pres">
      <dgm:prSet presAssocID="{73346CB4-89C7-43D9-A502-4B4D862FB17B}" presName="box" presStyleLbl="node1" presStyleIdx="3" presStyleCnt="5"/>
      <dgm:spPr/>
      <dgm:t>
        <a:bodyPr/>
        <a:lstStyle/>
        <a:p>
          <a:endParaRPr lang="ru-RU"/>
        </a:p>
      </dgm:t>
    </dgm:pt>
    <dgm:pt modelId="{402E7739-29F7-4229-80A7-765B82B91059}" type="pres">
      <dgm:prSet presAssocID="{73346CB4-89C7-43D9-A502-4B4D862FB17B}" presName="img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7813D28-7C7C-4224-8AD0-0A1908F5F1F1}" type="pres">
      <dgm:prSet presAssocID="{73346CB4-89C7-43D9-A502-4B4D862FB17B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7B510-DB0D-42A0-A999-D3320FC84401}" type="pres">
      <dgm:prSet presAssocID="{1ADC77BB-CAEB-45AB-9946-36855FCBB570}" presName="spacer" presStyleCnt="0"/>
      <dgm:spPr/>
    </dgm:pt>
    <dgm:pt modelId="{CF4FF3F7-44F7-4E8F-8400-20E7D9C4C4FD}" type="pres">
      <dgm:prSet presAssocID="{421A33CE-9C20-4580-8BE9-62BEE49251F0}" presName="comp" presStyleCnt="0"/>
      <dgm:spPr/>
    </dgm:pt>
    <dgm:pt modelId="{ECE1DB1C-31A1-46A8-BEE9-24B8946751D6}" type="pres">
      <dgm:prSet presAssocID="{421A33CE-9C20-4580-8BE9-62BEE49251F0}" presName="box" presStyleLbl="node1" presStyleIdx="4" presStyleCnt="5"/>
      <dgm:spPr/>
      <dgm:t>
        <a:bodyPr/>
        <a:lstStyle/>
        <a:p>
          <a:endParaRPr lang="ru-RU"/>
        </a:p>
      </dgm:t>
    </dgm:pt>
    <dgm:pt modelId="{A8DF4871-8EBF-4CA5-A3DF-EE491DEB0D19}" type="pres">
      <dgm:prSet presAssocID="{421A33CE-9C20-4580-8BE9-62BEE49251F0}" presName="img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5EEEF61-2FFC-4E26-A6FF-4A7EF008B786}" type="pres">
      <dgm:prSet presAssocID="{421A33CE-9C20-4580-8BE9-62BEE49251F0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907720-7B1B-4DAD-A987-F89331298BF1}" type="presOf" srcId="{E8E66D1B-8FDF-4C54-8106-3657172F4C7F}" destId="{7A6C45D4-8822-47CC-BA6D-62A144647F96}" srcOrd="1" destOrd="1" presId="urn:microsoft.com/office/officeart/2005/8/layout/vList4#6"/>
    <dgm:cxn modelId="{76D39F26-C184-4F12-B963-92AD21ADBF81}" srcId="{98135D32-A214-483C-8802-771FBEAD229C}" destId="{421A33CE-9C20-4580-8BE9-62BEE49251F0}" srcOrd="4" destOrd="0" parTransId="{F452E58D-2ADA-47E8-9787-7C5B79CF2729}" sibTransId="{6BBD7DA7-208F-4A03-9319-C75D93C37174}"/>
    <dgm:cxn modelId="{6EDCE227-19ED-41E9-80A8-2E90FFFC0213}" type="presOf" srcId="{9E92A9A4-A1A4-48BA-A3CE-9C7C15DDC3F2}" destId="{D586CF8C-D25F-4362-94FC-3260FCE5AAA6}" srcOrd="0" destOrd="1" presId="urn:microsoft.com/office/officeart/2005/8/layout/vList4#6"/>
    <dgm:cxn modelId="{385B11BC-BFC6-42C1-9292-FE093E66804F}" srcId="{98135D32-A214-483C-8802-771FBEAD229C}" destId="{BA0225D6-BA74-4294-AAAE-9440DA38B7C8}" srcOrd="0" destOrd="0" parTransId="{443FDA85-63C3-4696-8026-A67DD5662264}" sibTransId="{CB9AE701-4F16-4E5D-8864-B2B2EA8D3A17}"/>
    <dgm:cxn modelId="{8FF1C59D-8CC1-45A8-9642-AA21F9918695}" type="presOf" srcId="{B5DE42BC-8B66-4DBF-A953-7DEBFBF80A77}" destId="{910316DC-DB1A-46A3-923C-55D40CD80559}" srcOrd="1" destOrd="1" presId="urn:microsoft.com/office/officeart/2005/8/layout/vList4#6"/>
    <dgm:cxn modelId="{A980DFD1-7BCE-4BEF-BEAB-C7163B1CAB7E}" type="presOf" srcId="{73346CB4-89C7-43D9-A502-4B4D862FB17B}" destId="{97813D28-7C7C-4224-8AD0-0A1908F5F1F1}" srcOrd="1" destOrd="0" presId="urn:microsoft.com/office/officeart/2005/8/layout/vList4#6"/>
    <dgm:cxn modelId="{F9762E70-D78D-45AF-97F5-5B30328C6ECF}" srcId="{98135D32-A214-483C-8802-771FBEAD229C}" destId="{F6EAC266-9AED-4B53-9CD7-85138C57F5DE}" srcOrd="2" destOrd="0" parTransId="{39A09E40-033D-4891-812B-47907CC9AB65}" sibTransId="{B4FC4E31-D607-4203-BE74-F6E2FEEA8321}"/>
    <dgm:cxn modelId="{9684FA27-AFC3-4F87-BE4F-1CFD7A0200AB}" type="presOf" srcId="{421A33CE-9C20-4580-8BE9-62BEE49251F0}" destId="{E5EEEF61-2FFC-4E26-A6FF-4A7EF008B786}" srcOrd="1" destOrd="0" presId="urn:microsoft.com/office/officeart/2005/8/layout/vList4#6"/>
    <dgm:cxn modelId="{4BD251D6-CF60-40E4-B5A4-E5CFF4FB4C6A}" srcId="{BA0225D6-BA74-4294-AAAE-9440DA38B7C8}" destId="{9E92A9A4-A1A4-48BA-A3CE-9C7C15DDC3F2}" srcOrd="0" destOrd="0" parTransId="{D71D4CDD-5EEA-4386-8B91-64C6542E199E}" sibTransId="{E1D1B12F-D7AF-4CCF-99F1-609283FD8E25}"/>
    <dgm:cxn modelId="{5BF90BCD-62C9-4C2C-8681-075F1AE44A89}" type="presOf" srcId="{BA0225D6-BA74-4294-AAAE-9440DA38B7C8}" destId="{D586CF8C-D25F-4362-94FC-3260FCE5AAA6}" srcOrd="0" destOrd="0" presId="urn:microsoft.com/office/officeart/2005/8/layout/vList4#6"/>
    <dgm:cxn modelId="{E2387F98-B698-43BF-8B6E-AF35FE71A406}" type="presOf" srcId="{E8E66D1B-8FDF-4C54-8106-3657172F4C7F}" destId="{26E6F46E-A14F-44CC-A107-BBA051D0EFF1}" srcOrd="0" destOrd="1" presId="urn:microsoft.com/office/officeart/2005/8/layout/vList4#6"/>
    <dgm:cxn modelId="{0A4DD880-F3BC-4D92-B272-69D9172E2F1C}" type="presOf" srcId="{F6EAC266-9AED-4B53-9CD7-85138C57F5DE}" destId="{910316DC-DB1A-46A3-923C-55D40CD80559}" srcOrd="1" destOrd="0" presId="urn:microsoft.com/office/officeart/2005/8/layout/vList4#6"/>
    <dgm:cxn modelId="{B1B55291-C93F-4BBA-A158-F69240F99125}" type="presOf" srcId="{9E92A9A4-A1A4-48BA-A3CE-9C7C15DDC3F2}" destId="{6159B7DC-56B8-4A1F-B624-A0CFBB2A12FC}" srcOrd="1" destOrd="1" presId="urn:microsoft.com/office/officeart/2005/8/layout/vList4#6"/>
    <dgm:cxn modelId="{DA325B4A-2CA4-4A91-BB3E-BC200C99B51F}" type="presOf" srcId="{B5DE42BC-8B66-4DBF-A953-7DEBFBF80A77}" destId="{C20A953B-7C95-47DE-8B4C-B7D9491A01AF}" srcOrd="0" destOrd="1" presId="urn:microsoft.com/office/officeart/2005/8/layout/vList4#6"/>
    <dgm:cxn modelId="{CCB744A0-137D-4F65-A719-B7CEE9593C50}" srcId="{98135D32-A214-483C-8802-771FBEAD229C}" destId="{73346CB4-89C7-43D9-A502-4B4D862FB17B}" srcOrd="3" destOrd="0" parTransId="{5CEAD999-C7C5-4202-A25D-5AEE7ADD6088}" sibTransId="{1ADC77BB-CAEB-45AB-9946-36855FCBB570}"/>
    <dgm:cxn modelId="{94FA4728-4C1D-453D-A380-F314B4B268E7}" type="presOf" srcId="{175094E5-175A-4DD4-9A4F-A43AD7775DDD}" destId="{7A6C45D4-8822-47CC-BA6D-62A144647F96}" srcOrd="1" destOrd="0" presId="urn:microsoft.com/office/officeart/2005/8/layout/vList4#6"/>
    <dgm:cxn modelId="{7931DB4B-BE36-49D5-B81C-23D343DEDC08}" srcId="{73346CB4-89C7-43D9-A502-4B4D862FB17B}" destId="{7732C499-A630-4481-8FE1-F7D41D875D0D}" srcOrd="0" destOrd="0" parTransId="{C07BBA6C-B710-4596-ADDB-C4CBF4A95660}" sibTransId="{2398CD4C-BC83-42B3-B94C-C74713ECE405}"/>
    <dgm:cxn modelId="{CB1CE64E-0DD0-4618-BEB1-28B77A7C5857}" type="presOf" srcId="{8B6B5380-CFC3-4069-81DC-FEBD7E2576D3}" destId="{E5EEEF61-2FFC-4E26-A6FF-4A7EF008B786}" srcOrd="1" destOrd="1" presId="urn:microsoft.com/office/officeart/2005/8/layout/vList4#6"/>
    <dgm:cxn modelId="{FC891193-2560-4EDA-9066-87A27857007E}" type="presOf" srcId="{98135D32-A214-483C-8802-771FBEAD229C}" destId="{CD10CFB1-1829-41A7-BEA2-8E4DC433BA4F}" srcOrd="0" destOrd="0" presId="urn:microsoft.com/office/officeart/2005/8/layout/vList4#6"/>
    <dgm:cxn modelId="{D4AA9FC7-676A-4F94-901F-0F150C572745}" type="presOf" srcId="{175094E5-175A-4DD4-9A4F-A43AD7775DDD}" destId="{26E6F46E-A14F-44CC-A107-BBA051D0EFF1}" srcOrd="0" destOrd="0" presId="urn:microsoft.com/office/officeart/2005/8/layout/vList4#6"/>
    <dgm:cxn modelId="{5B279C12-C04C-4C53-B471-E51A1077FFDD}" type="presOf" srcId="{8B6B5380-CFC3-4069-81DC-FEBD7E2576D3}" destId="{ECE1DB1C-31A1-46A8-BEE9-24B8946751D6}" srcOrd="0" destOrd="1" presId="urn:microsoft.com/office/officeart/2005/8/layout/vList4#6"/>
    <dgm:cxn modelId="{F3EE916C-78C8-4EC9-9078-302B3C190BC5}" type="presOf" srcId="{73346CB4-89C7-43D9-A502-4B4D862FB17B}" destId="{132D8BF9-2844-492F-868A-87C8CAD53BF5}" srcOrd="0" destOrd="0" presId="urn:microsoft.com/office/officeart/2005/8/layout/vList4#6"/>
    <dgm:cxn modelId="{3259EA14-56AC-47D8-9BC4-A0C2B5DBE203}" srcId="{421A33CE-9C20-4580-8BE9-62BEE49251F0}" destId="{8B6B5380-CFC3-4069-81DC-FEBD7E2576D3}" srcOrd="0" destOrd="0" parTransId="{4A01CEE2-8A04-4A61-A7C1-D26E9E2E1285}" sibTransId="{A4104642-758D-4B4E-8977-D8C96B753B6D}"/>
    <dgm:cxn modelId="{94BA30D8-6A01-4003-A8CC-D98A3266765F}" type="presOf" srcId="{BA0225D6-BA74-4294-AAAE-9440DA38B7C8}" destId="{6159B7DC-56B8-4A1F-B624-A0CFBB2A12FC}" srcOrd="1" destOrd="0" presId="urn:microsoft.com/office/officeart/2005/8/layout/vList4#6"/>
    <dgm:cxn modelId="{ACDB49C4-83F8-4EC4-8674-E0D7E7B18659}" srcId="{175094E5-175A-4DD4-9A4F-A43AD7775DDD}" destId="{E8E66D1B-8FDF-4C54-8106-3657172F4C7F}" srcOrd="0" destOrd="0" parTransId="{10475944-BF53-491E-8757-973F3656E4AF}" sibTransId="{C5A8739C-8991-4298-8042-FFDF7B9B3CF9}"/>
    <dgm:cxn modelId="{0502C647-1D75-4FCC-984F-FA2150EB2600}" type="presOf" srcId="{7732C499-A630-4481-8FE1-F7D41D875D0D}" destId="{132D8BF9-2844-492F-868A-87C8CAD53BF5}" srcOrd="0" destOrd="1" presId="urn:microsoft.com/office/officeart/2005/8/layout/vList4#6"/>
    <dgm:cxn modelId="{E90B5674-006A-499A-96E2-2C38BD621C61}" type="presOf" srcId="{7732C499-A630-4481-8FE1-F7D41D875D0D}" destId="{97813D28-7C7C-4224-8AD0-0A1908F5F1F1}" srcOrd="1" destOrd="1" presId="urn:microsoft.com/office/officeart/2005/8/layout/vList4#6"/>
    <dgm:cxn modelId="{F1ED5C78-D4E3-4A96-B558-C7DE4AD27D4F}" type="presOf" srcId="{421A33CE-9C20-4580-8BE9-62BEE49251F0}" destId="{ECE1DB1C-31A1-46A8-BEE9-24B8946751D6}" srcOrd="0" destOrd="0" presId="urn:microsoft.com/office/officeart/2005/8/layout/vList4#6"/>
    <dgm:cxn modelId="{6BA1A69F-7C3D-4B5C-BD30-4BB96ADA0A95}" srcId="{F6EAC266-9AED-4B53-9CD7-85138C57F5DE}" destId="{B5DE42BC-8B66-4DBF-A953-7DEBFBF80A77}" srcOrd="0" destOrd="0" parTransId="{813B12BF-6845-4C19-865F-066EC0C80E5A}" sibTransId="{D6926E26-F343-4681-98C6-34DEC50C2FD6}"/>
    <dgm:cxn modelId="{11745226-4887-4A2E-91ED-5AF00D7CCC7C}" type="presOf" srcId="{F6EAC266-9AED-4B53-9CD7-85138C57F5DE}" destId="{C20A953B-7C95-47DE-8B4C-B7D9491A01AF}" srcOrd="0" destOrd="0" presId="urn:microsoft.com/office/officeart/2005/8/layout/vList4#6"/>
    <dgm:cxn modelId="{7A8B3C70-B69F-4AF0-9AB6-FAFFB73F4FBA}" srcId="{98135D32-A214-483C-8802-771FBEAD229C}" destId="{175094E5-175A-4DD4-9A4F-A43AD7775DDD}" srcOrd="1" destOrd="0" parTransId="{4494337E-ABAE-47B0-8849-9F0E875B715D}" sibTransId="{8838CFC7-E6F9-47EA-8DE4-1F67A586002F}"/>
    <dgm:cxn modelId="{2BCCCDED-AB99-449B-AA6C-E0D400CC952C}" type="presParOf" srcId="{CD10CFB1-1829-41A7-BEA2-8E4DC433BA4F}" destId="{C2CF73C9-C628-4129-AE6E-90029B89766F}" srcOrd="0" destOrd="0" presId="urn:microsoft.com/office/officeart/2005/8/layout/vList4#6"/>
    <dgm:cxn modelId="{289A3157-093F-421B-A857-C3C3AEEC9922}" type="presParOf" srcId="{C2CF73C9-C628-4129-AE6E-90029B89766F}" destId="{D586CF8C-D25F-4362-94FC-3260FCE5AAA6}" srcOrd="0" destOrd="0" presId="urn:microsoft.com/office/officeart/2005/8/layout/vList4#6"/>
    <dgm:cxn modelId="{539439A0-DE5D-47F0-BD61-900B31364E90}" type="presParOf" srcId="{C2CF73C9-C628-4129-AE6E-90029B89766F}" destId="{21A30973-820C-4ABB-8436-D1A5954A3F63}" srcOrd="1" destOrd="0" presId="urn:microsoft.com/office/officeart/2005/8/layout/vList4#6"/>
    <dgm:cxn modelId="{E42D2BB5-53E1-40B6-82D9-39EA87123BE4}" type="presParOf" srcId="{C2CF73C9-C628-4129-AE6E-90029B89766F}" destId="{6159B7DC-56B8-4A1F-B624-A0CFBB2A12FC}" srcOrd="2" destOrd="0" presId="urn:microsoft.com/office/officeart/2005/8/layout/vList4#6"/>
    <dgm:cxn modelId="{45C0A561-35E2-474F-BF0B-A1428CF94DCC}" type="presParOf" srcId="{CD10CFB1-1829-41A7-BEA2-8E4DC433BA4F}" destId="{A12D4FDF-C7D3-4862-B03A-5B5F176A74EC}" srcOrd="1" destOrd="0" presId="urn:microsoft.com/office/officeart/2005/8/layout/vList4#6"/>
    <dgm:cxn modelId="{83DDBFDB-CE9F-4210-8395-DDE2955B36F8}" type="presParOf" srcId="{CD10CFB1-1829-41A7-BEA2-8E4DC433BA4F}" destId="{45B1F1C1-B34F-4FDA-A759-791C94E344A3}" srcOrd="2" destOrd="0" presId="urn:microsoft.com/office/officeart/2005/8/layout/vList4#6"/>
    <dgm:cxn modelId="{6990C78E-B754-4D7D-8EBC-486DD9149340}" type="presParOf" srcId="{45B1F1C1-B34F-4FDA-A759-791C94E344A3}" destId="{26E6F46E-A14F-44CC-A107-BBA051D0EFF1}" srcOrd="0" destOrd="0" presId="urn:microsoft.com/office/officeart/2005/8/layout/vList4#6"/>
    <dgm:cxn modelId="{CA12229E-E443-4D7D-A0B0-1089294E13B0}" type="presParOf" srcId="{45B1F1C1-B34F-4FDA-A759-791C94E344A3}" destId="{B86A4403-FE14-4BB2-B366-E8438FE52938}" srcOrd="1" destOrd="0" presId="urn:microsoft.com/office/officeart/2005/8/layout/vList4#6"/>
    <dgm:cxn modelId="{ECAEF662-D6BE-46FA-83EF-F758DD60F37C}" type="presParOf" srcId="{45B1F1C1-B34F-4FDA-A759-791C94E344A3}" destId="{7A6C45D4-8822-47CC-BA6D-62A144647F96}" srcOrd="2" destOrd="0" presId="urn:microsoft.com/office/officeart/2005/8/layout/vList4#6"/>
    <dgm:cxn modelId="{886B2669-60FA-431E-899D-9BEA828550B2}" type="presParOf" srcId="{CD10CFB1-1829-41A7-BEA2-8E4DC433BA4F}" destId="{E0B1B024-9EE2-4504-9573-15BA7EB12D78}" srcOrd="3" destOrd="0" presId="urn:microsoft.com/office/officeart/2005/8/layout/vList4#6"/>
    <dgm:cxn modelId="{C302C2BC-8025-46F2-8C42-40CB03DC4CD6}" type="presParOf" srcId="{CD10CFB1-1829-41A7-BEA2-8E4DC433BA4F}" destId="{1F8420F4-29B7-418B-9677-FE0065F44631}" srcOrd="4" destOrd="0" presId="urn:microsoft.com/office/officeart/2005/8/layout/vList4#6"/>
    <dgm:cxn modelId="{5DD31D6F-C772-42E5-9A24-7CEA480DACC0}" type="presParOf" srcId="{1F8420F4-29B7-418B-9677-FE0065F44631}" destId="{C20A953B-7C95-47DE-8B4C-B7D9491A01AF}" srcOrd="0" destOrd="0" presId="urn:microsoft.com/office/officeart/2005/8/layout/vList4#6"/>
    <dgm:cxn modelId="{CD859608-C4D8-4180-B6CB-1190622EC8AC}" type="presParOf" srcId="{1F8420F4-29B7-418B-9677-FE0065F44631}" destId="{80125BDA-7638-42BA-A8F3-75C68AF944B7}" srcOrd="1" destOrd="0" presId="urn:microsoft.com/office/officeart/2005/8/layout/vList4#6"/>
    <dgm:cxn modelId="{ED4166FB-A09E-42FB-82C4-017A3824E8D6}" type="presParOf" srcId="{1F8420F4-29B7-418B-9677-FE0065F44631}" destId="{910316DC-DB1A-46A3-923C-55D40CD80559}" srcOrd="2" destOrd="0" presId="urn:microsoft.com/office/officeart/2005/8/layout/vList4#6"/>
    <dgm:cxn modelId="{D88575FA-3D2D-4E6C-8D97-D46A1D59DABE}" type="presParOf" srcId="{CD10CFB1-1829-41A7-BEA2-8E4DC433BA4F}" destId="{CA3802FD-E5D1-4EBF-B744-BE5CB6FF00A9}" srcOrd="5" destOrd="0" presId="urn:microsoft.com/office/officeart/2005/8/layout/vList4#6"/>
    <dgm:cxn modelId="{144C5D95-0E1A-4D07-B6D6-23AC7A94EFD7}" type="presParOf" srcId="{CD10CFB1-1829-41A7-BEA2-8E4DC433BA4F}" destId="{98F3FBD9-11F4-4622-BB28-91C86F189482}" srcOrd="6" destOrd="0" presId="urn:microsoft.com/office/officeart/2005/8/layout/vList4#6"/>
    <dgm:cxn modelId="{00480DE2-7E55-4561-AE1D-EC208C3B8B4A}" type="presParOf" srcId="{98F3FBD9-11F4-4622-BB28-91C86F189482}" destId="{132D8BF9-2844-492F-868A-87C8CAD53BF5}" srcOrd="0" destOrd="0" presId="urn:microsoft.com/office/officeart/2005/8/layout/vList4#6"/>
    <dgm:cxn modelId="{BFAC7E0C-5E74-4D9E-B2DF-9C41F6D15B51}" type="presParOf" srcId="{98F3FBD9-11F4-4622-BB28-91C86F189482}" destId="{402E7739-29F7-4229-80A7-765B82B91059}" srcOrd="1" destOrd="0" presId="urn:microsoft.com/office/officeart/2005/8/layout/vList4#6"/>
    <dgm:cxn modelId="{E003B62D-60C9-4E9F-9335-28803BD7EDC1}" type="presParOf" srcId="{98F3FBD9-11F4-4622-BB28-91C86F189482}" destId="{97813D28-7C7C-4224-8AD0-0A1908F5F1F1}" srcOrd="2" destOrd="0" presId="urn:microsoft.com/office/officeart/2005/8/layout/vList4#6"/>
    <dgm:cxn modelId="{D54E866C-96C0-4986-B3FE-66E17312CE80}" type="presParOf" srcId="{CD10CFB1-1829-41A7-BEA2-8E4DC433BA4F}" destId="{CE37B510-DB0D-42A0-A999-D3320FC84401}" srcOrd="7" destOrd="0" presId="urn:microsoft.com/office/officeart/2005/8/layout/vList4#6"/>
    <dgm:cxn modelId="{20F6967F-4B62-407A-BF7A-D4DE14D95894}" type="presParOf" srcId="{CD10CFB1-1829-41A7-BEA2-8E4DC433BA4F}" destId="{CF4FF3F7-44F7-4E8F-8400-20E7D9C4C4FD}" srcOrd="8" destOrd="0" presId="urn:microsoft.com/office/officeart/2005/8/layout/vList4#6"/>
    <dgm:cxn modelId="{903EB903-1C3A-442D-9D22-8637E20EAEAA}" type="presParOf" srcId="{CF4FF3F7-44F7-4E8F-8400-20E7D9C4C4FD}" destId="{ECE1DB1C-31A1-46A8-BEE9-24B8946751D6}" srcOrd="0" destOrd="0" presId="urn:microsoft.com/office/officeart/2005/8/layout/vList4#6"/>
    <dgm:cxn modelId="{63A6CBA3-1838-4592-8796-94EC52EAD373}" type="presParOf" srcId="{CF4FF3F7-44F7-4E8F-8400-20E7D9C4C4FD}" destId="{A8DF4871-8EBF-4CA5-A3DF-EE491DEB0D19}" srcOrd="1" destOrd="0" presId="urn:microsoft.com/office/officeart/2005/8/layout/vList4#6"/>
    <dgm:cxn modelId="{D22D598F-AD0C-4F8C-995E-42203190225B}" type="presParOf" srcId="{CF4FF3F7-44F7-4E8F-8400-20E7D9C4C4FD}" destId="{E5EEEF61-2FFC-4E26-A6FF-4A7EF008B786}" srcOrd="2" destOrd="0" presId="urn:microsoft.com/office/officeart/2005/8/layout/vList4#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vList4#7" loCatId="list" qsTypeId="urn:microsoft.com/office/officeart/2005/8/quickstyle/3d7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8D63A6E2-5EB6-478B-975A-4E71EF615C95}">
      <dgm:prSet phldrT="[Текст]" custT="1"/>
      <dgm:spPr/>
      <dgm:t>
        <a:bodyPr/>
        <a:lstStyle/>
        <a:p>
          <a:r>
            <a:rPr lang="ru-RU" sz="1400" dirty="0" smtClean="0"/>
            <a:t>Формирование современной городской среды</a:t>
          </a:r>
          <a:endParaRPr lang="ru-RU" sz="1400" b="1" dirty="0">
            <a:latin typeface="+mn-lt"/>
          </a:endParaRPr>
        </a:p>
      </dgm:t>
    </dgm:pt>
    <dgm:pt modelId="{0C547D37-012D-49CA-8775-F313FE4288F0}" type="parTrans" cxnId="{CFCCFA4C-BF82-4EA1-AAFE-D67AB182B45E}">
      <dgm:prSet/>
      <dgm:spPr/>
      <dgm:t>
        <a:bodyPr/>
        <a:lstStyle/>
        <a:p>
          <a:endParaRPr lang="ru-RU"/>
        </a:p>
      </dgm:t>
    </dgm:pt>
    <dgm:pt modelId="{3B826EAC-A1BF-43A3-9C7C-E327E4DED9D3}" type="sibTrans" cxnId="{CFCCFA4C-BF82-4EA1-AAFE-D67AB182B45E}">
      <dgm:prSet/>
      <dgm:spPr/>
      <dgm:t>
        <a:bodyPr/>
        <a:lstStyle/>
        <a:p>
          <a:endParaRPr lang="ru-RU"/>
        </a:p>
      </dgm:t>
    </dgm:pt>
    <dgm:pt modelId="{52180280-94A1-45DE-9A81-A2DDF4561A9A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2 287,6</a:t>
          </a:r>
          <a:endParaRPr lang="ru-RU" sz="1600" b="1" dirty="0">
            <a:latin typeface="+mn-lt"/>
          </a:endParaRPr>
        </a:p>
      </dgm:t>
    </dgm:pt>
    <dgm:pt modelId="{D07EDB0B-BA3E-4E6F-A2F8-E7B70C6DB7B6}" type="parTrans" cxnId="{4C1C8C22-7CCC-4859-A0B9-0F12327AD3C2}">
      <dgm:prSet/>
      <dgm:spPr/>
      <dgm:t>
        <a:bodyPr/>
        <a:lstStyle/>
        <a:p>
          <a:endParaRPr lang="ru-RU"/>
        </a:p>
      </dgm:t>
    </dgm:pt>
    <dgm:pt modelId="{DF340A3D-B7DF-4CDA-A1DB-4DF0835BF10B}" type="sibTrans" cxnId="{4C1C8C22-7CCC-4859-A0B9-0F12327AD3C2}">
      <dgm:prSet/>
      <dgm:spPr/>
      <dgm:t>
        <a:bodyPr/>
        <a:lstStyle/>
        <a:p>
          <a:endParaRPr lang="ru-RU"/>
        </a:p>
      </dgm:t>
    </dgm:pt>
    <dgm:pt modelId="{CD10CFB1-1829-41A7-BEA2-8E4DC433BA4F}" type="pres">
      <dgm:prSet presAssocID="{98135D32-A214-483C-8802-771FBEAD229C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1CDDF7-8A7D-4F38-A411-67354FBFFCB3}" type="pres">
      <dgm:prSet presAssocID="{8D63A6E2-5EB6-478B-975A-4E71EF615C95}" presName="comp" presStyleCnt="0"/>
      <dgm:spPr/>
    </dgm:pt>
    <dgm:pt modelId="{EAB777EC-E68F-4385-AAD5-4F668E4FEC8E}" type="pres">
      <dgm:prSet presAssocID="{8D63A6E2-5EB6-478B-975A-4E71EF615C95}" presName="box" presStyleLbl="node1" presStyleIdx="0" presStyleCnt="1" custLinFactNeighborX="-3630" custLinFactNeighborY="3333"/>
      <dgm:spPr/>
      <dgm:t>
        <a:bodyPr/>
        <a:lstStyle/>
        <a:p>
          <a:endParaRPr lang="ru-RU"/>
        </a:p>
      </dgm:t>
    </dgm:pt>
    <dgm:pt modelId="{CB74ABFC-1868-46B4-BA31-9CC2D276B807}" type="pres">
      <dgm:prSet presAssocID="{8D63A6E2-5EB6-478B-975A-4E71EF615C95}" presName="img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7BD430C-9D9A-40F6-B776-02167831CC5E}" type="pres">
      <dgm:prSet presAssocID="{8D63A6E2-5EB6-478B-975A-4E71EF615C9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F70D2B-5E26-46F7-972E-317749F2A572}" type="presOf" srcId="{98135D32-A214-483C-8802-771FBEAD229C}" destId="{CD10CFB1-1829-41A7-BEA2-8E4DC433BA4F}" srcOrd="0" destOrd="0" presId="urn:microsoft.com/office/officeart/2005/8/layout/vList4#7"/>
    <dgm:cxn modelId="{294EE2A0-824B-4BF7-91CD-7E1B23C6D332}" type="presOf" srcId="{52180280-94A1-45DE-9A81-A2DDF4561A9A}" destId="{07BD430C-9D9A-40F6-B776-02167831CC5E}" srcOrd="1" destOrd="1" presId="urn:microsoft.com/office/officeart/2005/8/layout/vList4#7"/>
    <dgm:cxn modelId="{6C8AF53E-F536-4F39-B55B-5F15EB0ED3C6}" type="presOf" srcId="{8D63A6E2-5EB6-478B-975A-4E71EF615C95}" destId="{EAB777EC-E68F-4385-AAD5-4F668E4FEC8E}" srcOrd="0" destOrd="0" presId="urn:microsoft.com/office/officeart/2005/8/layout/vList4#7"/>
    <dgm:cxn modelId="{8300D500-5CD0-4CDD-9CF6-C49354FEF98F}" type="presOf" srcId="{8D63A6E2-5EB6-478B-975A-4E71EF615C95}" destId="{07BD430C-9D9A-40F6-B776-02167831CC5E}" srcOrd="1" destOrd="0" presId="urn:microsoft.com/office/officeart/2005/8/layout/vList4#7"/>
    <dgm:cxn modelId="{CFCCFA4C-BF82-4EA1-AAFE-D67AB182B45E}" srcId="{98135D32-A214-483C-8802-771FBEAD229C}" destId="{8D63A6E2-5EB6-478B-975A-4E71EF615C95}" srcOrd="0" destOrd="0" parTransId="{0C547D37-012D-49CA-8775-F313FE4288F0}" sibTransId="{3B826EAC-A1BF-43A3-9C7C-E327E4DED9D3}"/>
    <dgm:cxn modelId="{6C849BEC-90C4-4A6D-B28D-D84B484ABFA0}" type="presOf" srcId="{52180280-94A1-45DE-9A81-A2DDF4561A9A}" destId="{EAB777EC-E68F-4385-AAD5-4F668E4FEC8E}" srcOrd="0" destOrd="1" presId="urn:microsoft.com/office/officeart/2005/8/layout/vList4#7"/>
    <dgm:cxn modelId="{4C1C8C22-7CCC-4859-A0B9-0F12327AD3C2}" srcId="{8D63A6E2-5EB6-478B-975A-4E71EF615C95}" destId="{52180280-94A1-45DE-9A81-A2DDF4561A9A}" srcOrd="0" destOrd="0" parTransId="{D07EDB0B-BA3E-4E6F-A2F8-E7B70C6DB7B6}" sibTransId="{DF340A3D-B7DF-4CDA-A1DB-4DF0835BF10B}"/>
    <dgm:cxn modelId="{95EFE56C-7631-465E-8431-0F2E236E66CA}" type="presParOf" srcId="{CD10CFB1-1829-41A7-BEA2-8E4DC433BA4F}" destId="{241CDDF7-8A7D-4F38-A411-67354FBFFCB3}" srcOrd="0" destOrd="0" presId="urn:microsoft.com/office/officeart/2005/8/layout/vList4#7"/>
    <dgm:cxn modelId="{4D2739EA-9540-4B64-8E91-9BFDD784F1BC}" type="presParOf" srcId="{241CDDF7-8A7D-4F38-A411-67354FBFFCB3}" destId="{EAB777EC-E68F-4385-AAD5-4F668E4FEC8E}" srcOrd="0" destOrd="0" presId="urn:microsoft.com/office/officeart/2005/8/layout/vList4#7"/>
    <dgm:cxn modelId="{A0F2A2AE-74DC-4463-A469-F2B32341EECB}" type="presParOf" srcId="{241CDDF7-8A7D-4F38-A411-67354FBFFCB3}" destId="{CB74ABFC-1868-46B4-BA31-9CC2D276B807}" srcOrd="1" destOrd="0" presId="urn:microsoft.com/office/officeart/2005/8/layout/vList4#7"/>
    <dgm:cxn modelId="{75745F1B-5867-40CC-90D6-503A3249295B}" type="presParOf" srcId="{241CDDF7-8A7D-4F38-A411-67354FBFFCB3}" destId="{07BD430C-9D9A-40F6-B776-02167831CC5E}" srcOrd="2" destOrd="0" presId="urn:microsoft.com/office/officeart/2005/8/layout/vList4#7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pList2#1" loCatId="list" qsTypeId="urn:microsoft.com/office/officeart/2005/8/quickstyle/3d7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BA0225D6-BA74-4294-AAAE-9440DA38B7C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endParaRPr lang="ru-RU" sz="1500" dirty="0" smtClean="0"/>
        </a:p>
        <a:p>
          <a:pPr algn="ctr"/>
          <a:endParaRPr lang="ru-RU" sz="1500" dirty="0" smtClean="0"/>
        </a:p>
        <a:p>
          <a:pPr algn="ctr"/>
          <a:r>
            <a:rPr lang="ru-RU" sz="2400" dirty="0" smtClean="0"/>
            <a:t>Социальная поддержка граждан</a:t>
          </a:r>
          <a:endParaRPr lang="ru-RU" sz="2400" b="1" dirty="0">
            <a:latin typeface="+mn-lt"/>
            <a:cs typeface="Times New Roman" pitchFamily="18" charset="0"/>
          </a:endParaRPr>
        </a:p>
      </dgm:t>
    </dgm:pt>
    <dgm:pt modelId="{443FDA85-63C3-4696-8026-A67DD5662264}" type="parTrans" cxnId="{385B11BC-BFC6-42C1-9292-FE093E66804F}">
      <dgm:prSet/>
      <dgm:spPr/>
      <dgm:t>
        <a:bodyPr/>
        <a:lstStyle/>
        <a:p>
          <a:endParaRPr lang="ru-RU"/>
        </a:p>
      </dgm:t>
    </dgm:pt>
    <dgm:pt modelId="{CB9AE701-4F16-4E5D-8864-B2B2EA8D3A17}" type="sibTrans" cxnId="{385B11BC-BFC6-42C1-9292-FE093E66804F}">
      <dgm:prSet/>
      <dgm:spPr/>
      <dgm:t>
        <a:bodyPr/>
        <a:lstStyle/>
        <a:p>
          <a:endParaRPr lang="ru-RU"/>
        </a:p>
      </dgm:t>
    </dgm:pt>
    <dgm:pt modelId="{9E92A9A4-A1A4-48BA-A3CE-9C7C15DDC3F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sz="2400" b="1" dirty="0" smtClean="0">
              <a:latin typeface="+mn-lt"/>
            </a:rPr>
            <a:t>3 322,6</a:t>
          </a:r>
          <a:endParaRPr lang="ru-RU" sz="2400" b="1" dirty="0">
            <a:latin typeface="+mn-lt"/>
          </a:endParaRPr>
        </a:p>
      </dgm:t>
    </dgm:pt>
    <dgm:pt modelId="{D71D4CDD-5EEA-4386-8B91-64C6542E199E}" type="parTrans" cxnId="{4BD251D6-CF60-40E4-B5A4-E5CFF4FB4C6A}">
      <dgm:prSet/>
      <dgm:spPr/>
      <dgm:t>
        <a:bodyPr/>
        <a:lstStyle/>
        <a:p>
          <a:endParaRPr lang="ru-RU"/>
        </a:p>
      </dgm:t>
    </dgm:pt>
    <dgm:pt modelId="{E1D1B12F-D7AF-4CCF-99F1-609283FD8E25}" type="sibTrans" cxnId="{4BD251D6-CF60-40E4-B5A4-E5CFF4FB4C6A}">
      <dgm:prSet/>
      <dgm:spPr/>
      <dgm:t>
        <a:bodyPr/>
        <a:lstStyle/>
        <a:p>
          <a:endParaRPr lang="ru-RU"/>
        </a:p>
      </dgm:t>
    </dgm:pt>
    <dgm:pt modelId="{BC6A8720-A6D4-43F9-90F8-ECEA363850AA}" type="pres">
      <dgm:prSet presAssocID="{98135D32-A214-483C-8802-771FBEAD22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3778A-CCF0-4B8A-8C34-7624A5BECAD5}" type="pres">
      <dgm:prSet presAssocID="{98135D32-A214-483C-8802-771FBEAD229C}" presName="bkgdShp" presStyleLbl="alignAccFollowNode1" presStyleIdx="0" presStyleCnt="1" custLinFactX="134488" custLinFactNeighborX="200000" custLinFactNeighborY="8333"/>
      <dgm:spPr/>
    </dgm:pt>
    <dgm:pt modelId="{AA81CD54-285C-4DFA-932A-B9DC9D21ADDC}" type="pres">
      <dgm:prSet presAssocID="{98135D32-A214-483C-8802-771FBEAD229C}" presName="linComp" presStyleCnt="0"/>
      <dgm:spPr/>
    </dgm:pt>
    <dgm:pt modelId="{E0C724F0-439A-44A6-A5FE-06B23625D70F}" type="pres">
      <dgm:prSet presAssocID="{BA0225D6-BA74-4294-AAAE-9440DA38B7C8}" presName="compNode" presStyleCnt="0"/>
      <dgm:spPr/>
    </dgm:pt>
    <dgm:pt modelId="{9C5B328C-5FF5-455F-AD9C-FFDA64B35057}" type="pres">
      <dgm:prSet presAssocID="{BA0225D6-BA74-4294-AAAE-9440DA38B7C8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2ED1BC-C711-4249-88DE-5B0C25F0257B}" type="pres">
      <dgm:prSet presAssocID="{BA0225D6-BA74-4294-AAAE-9440DA38B7C8}" presName="invisiNode" presStyleLbl="node1" presStyleIdx="0" presStyleCnt="1"/>
      <dgm:spPr/>
    </dgm:pt>
    <dgm:pt modelId="{CD5F8DED-9C03-44DA-BD39-7560E097DEB3}" type="pres">
      <dgm:prSet presAssocID="{BA0225D6-BA74-4294-AAAE-9440DA38B7C8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BD251D6-CF60-40E4-B5A4-E5CFF4FB4C6A}" srcId="{BA0225D6-BA74-4294-AAAE-9440DA38B7C8}" destId="{9E92A9A4-A1A4-48BA-A3CE-9C7C15DDC3F2}" srcOrd="0" destOrd="0" parTransId="{D71D4CDD-5EEA-4386-8B91-64C6542E199E}" sibTransId="{E1D1B12F-D7AF-4CCF-99F1-609283FD8E25}"/>
    <dgm:cxn modelId="{DE2FDE3F-A985-4C38-8BA6-0CDCBD48EC8C}" type="presOf" srcId="{9E92A9A4-A1A4-48BA-A3CE-9C7C15DDC3F2}" destId="{9C5B328C-5FF5-455F-AD9C-FFDA64B35057}" srcOrd="0" destOrd="1" presId="urn:microsoft.com/office/officeart/2005/8/layout/pList2#1"/>
    <dgm:cxn modelId="{385B11BC-BFC6-42C1-9292-FE093E66804F}" srcId="{98135D32-A214-483C-8802-771FBEAD229C}" destId="{BA0225D6-BA74-4294-AAAE-9440DA38B7C8}" srcOrd="0" destOrd="0" parTransId="{443FDA85-63C3-4696-8026-A67DD5662264}" sibTransId="{CB9AE701-4F16-4E5D-8864-B2B2EA8D3A17}"/>
    <dgm:cxn modelId="{61B10AF1-3338-49B3-B77A-AE567C7C9F0E}" type="presOf" srcId="{BA0225D6-BA74-4294-AAAE-9440DA38B7C8}" destId="{9C5B328C-5FF5-455F-AD9C-FFDA64B35057}" srcOrd="0" destOrd="0" presId="urn:microsoft.com/office/officeart/2005/8/layout/pList2#1"/>
    <dgm:cxn modelId="{E56D20D5-BE46-46F8-9199-87A12EE05A83}" type="presOf" srcId="{98135D32-A214-483C-8802-771FBEAD229C}" destId="{BC6A8720-A6D4-43F9-90F8-ECEA363850AA}" srcOrd="0" destOrd="0" presId="urn:microsoft.com/office/officeart/2005/8/layout/pList2#1"/>
    <dgm:cxn modelId="{E794898E-4AB3-473D-AAE3-1CF776CEAA8B}" type="presParOf" srcId="{BC6A8720-A6D4-43F9-90F8-ECEA363850AA}" destId="{6ED3778A-CCF0-4B8A-8C34-7624A5BECAD5}" srcOrd="0" destOrd="0" presId="urn:microsoft.com/office/officeart/2005/8/layout/pList2#1"/>
    <dgm:cxn modelId="{2E7B0530-D99C-4455-947B-DC7C107BB76E}" type="presParOf" srcId="{BC6A8720-A6D4-43F9-90F8-ECEA363850AA}" destId="{AA81CD54-285C-4DFA-932A-B9DC9D21ADDC}" srcOrd="1" destOrd="0" presId="urn:microsoft.com/office/officeart/2005/8/layout/pList2#1"/>
    <dgm:cxn modelId="{B84A21F3-47C1-4CBD-A835-22B76FD031DF}" type="presParOf" srcId="{AA81CD54-285C-4DFA-932A-B9DC9D21ADDC}" destId="{E0C724F0-439A-44A6-A5FE-06B23625D70F}" srcOrd="0" destOrd="0" presId="urn:microsoft.com/office/officeart/2005/8/layout/pList2#1"/>
    <dgm:cxn modelId="{51DDA519-8CFC-45B2-A7D7-5023ACB5F58E}" type="presParOf" srcId="{E0C724F0-439A-44A6-A5FE-06B23625D70F}" destId="{9C5B328C-5FF5-455F-AD9C-FFDA64B35057}" srcOrd="0" destOrd="0" presId="urn:microsoft.com/office/officeart/2005/8/layout/pList2#1"/>
    <dgm:cxn modelId="{D953171E-CCB5-434C-ABD5-E619B5C7838E}" type="presParOf" srcId="{E0C724F0-439A-44A6-A5FE-06B23625D70F}" destId="{DD2ED1BC-C711-4249-88DE-5B0C25F0257B}" srcOrd="1" destOrd="0" presId="urn:microsoft.com/office/officeart/2005/8/layout/pList2#1"/>
    <dgm:cxn modelId="{DDC033CD-644D-4610-9E4C-48A45F8C4E49}" type="presParOf" srcId="{E0C724F0-439A-44A6-A5FE-06B23625D70F}" destId="{CD5F8DED-9C03-44DA-BD39-7560E097DEB3}" srcOrd="2" destOrd="0" presId="urn:microsoft.com/office/officeart/2005/8/layout/pList2#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pList2#14" loCatId="list" qsTypeId="urn:microsoft.com/office/officeart/2005/8/quickstyle/3d7" qsCatId="3D" csTypeId="urn:microsoft.com/office/officeart/2005/8/colors/colorful1#19" csCatId="colorful" phldr="1"/>
      <dgm:spPr/>
      <dgm:t>
        <a:bodyPr/>
        <a:lstStyle/>
        <a:p>
          <a:endParaRPr lang="ru-RU"/>
        </a:p>
      </dgm:t>
    </dgm:pt>
    <dgm:pt modelId="{E262F1CD-BCD4-43DD-AA27-6C81869E007E}">
      <dgm:prSet phldrT="[Текст]" custT="1"/>
      <dgm:spPr>
        <a:solidFill>
          <a:schemeClr val="accent6"/>
        </a:solidFill>
        <a:ln>
          <a:solidFill>
            <a:schemeClr val="accent1"/>
          </a:solidFill>
        </a:ln>
      </dgm:spPr>
      <dgm:t>
        <a:bodyPr/>
        <a:lstStyle/>
        <a:p>
          <a:endParaRPr lang="ru-RU" sz="2200" dirty="0" smtClean="0"/>
        </a:p>
        <a:p>
          <a:r>
            <a:rPr lang="ru-RU" sz="2200" dirty="0" smtClean="0"/>
            <a:t>Молодежь</a:t>
          </a:r>
          <a:endParaRPr lang="ru-RU" sz="2200" b="1" dirty="0"/>
        </a:p>
      </dgm:t>
    </dgm:pt>
    <dgm:pt modelId="{BC17B69E-1994-4B17-8E7B-803AA2BFA13C}" type="parTrans" cxnId="{7000AE3C-7CF2-494D-BE4F-7B2B582361EE}">
      <dgm:prSet/>
      <dgm:spPr/>
      <dgm:t>
        <a:bodyPr/>
        <a:lstStyle/>
        <a:p>
          <a:endParaRPr lang="ru-RU"/>
        </a:p>
      </dgm:t>
    </dgm:pt>
    <dgm:pt modelId="{FE9EB530-74D3-47C2-879D-D45B12FEBC7E}" type="sibTrans" cxnId="{7000AE3C-7CF2-494D-BE4F-7B2B582361EE}">
      <dgm:prSet/>
      <dgm:spPr/>
      <dgm:t>
        <a:bodyPr/>
        <a:lstStyle/>
        <a:p>
          <a:endParaRPr lang="ru-RU"/>
        </a:p>
      </dgm:t>
    </dgm:pt>
    <dgm:pt modelId="{DDED0DC6-0D92-434D-8036-1CC3A0DF9A26}">
      <dgm:prSet phldrT="[Текст]" custT="1"/>
      <dgm:spPr>
        <a:solidFill>
          <a:schemeClr val="accent6"/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2000" b="1" dirty="0" smtClean="0"/>
            <a:t>1 </a:t>
          </a:r>
          <a:r>
            <a:rPr lang="ru-RU" sz="2000" b="1" smtClean="0"/>
            <a:t>020 т.р</a:t>
          </a:r>
          <a:endParaRPr lang="ru-RU" sz="2000" b="1" dirty="0"/>
        </a:p>
      </dgm:t>
    </dgm:pt>
    <dgm:pt modelId="{739CE070-3330-43E0-B2BF-3347D54A843C}" type="parTrans" cxnId="{746A54C5-B0EB-442B-BC54-DB72722BCDA4}">
      <dgm:prSet/>
      <dgm:spPr/>
      <dgm:t>
        <a:bodyPr/>
        <a:lstStyle/>
        <a:p>
          <a:endParaRPr lang="ru-RU"/>
        </a:p>
      </dgm:t>
    </dgm:pt>
    <dgm:pt modelId="{8E8FE2B5-CD92-4CA6-ACC0-AA66AC1DF9AD}" type="sibTrans" cxnId="{746A54C5-B0EB-442B-BC54-DB72722BCDA4}">
      <dgm:prSet/>
      <dgm:spPr/>
      <dgm:t>
        <a:bodyPr/>
        <a:lstStyle/>
        <a:p>
          <a:endParaRPr lang="ru-RU"/>
        </a:p>
      </dgm:t>
    </dgm:pt>
    <dgm:pt modelId="{BC6A8720-A6D4-43F9-90F8-ECEA363850AA}" type="pres">
      <dgm:prSet presAssocID="{98135D32-A214-483C-8802-771FBEAD22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3778A-CCF0-4B8A-8C34-7624A5BECAD5}" type="pres">
      <dgm:prSet presAssocID="{98135D32-A214-483C-8802-771FBEAD229C}" presName="bkgdShp" presStyleLbl="alignAccFollowNode1" presStyleIdx="0" presStyleCnt="1" custLinFactNeighborX="7143" custLinFactNeighborY="2778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AA81CD54-285C-4DFA-932A-B9DC9D21ADDC}" type="pres">
      <dgm:prSet presAssocID="{98135D32-A214-483C-8802-771FBEAD229C}" presName="linComp" presStyleCnt="0"/>
      <dgm:spPr/>
    </dgm:pt>
    <dgm:pt modelId="{463D1731-5B99-424C-A31A-D5DB6C684612}" type="pres">
      <dgm:prSet presAssocID="{E262F1CD-BCD4-43DD-AA27-6C81869E007E}" presName="compNode" presStyleCnt="0"/>
      <dgm:spPr/>
    </dgm:pt>
    <dgm:pt modelId="{0EB3E32B-B204-4944-9EE5-341DC967379A}" type="pres">
      <dgm:prSet presAssocID="{E262F1CD-BCD4-43DD-AA27-6C81869E007E}" presName="node" presStyleLbl="node1" presStyleIdx="0" presStyleCnt="1" custLinFactNeighborX="3192" custLinFactNeighborY="-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B8DA3-A9C7-41E6-A325-93CCD1163FA2}" type="pres">
      <dgm:prSet presAssocID="{E262F1CD-BCD4-43DD-AA27-6C81869E007E}" presName="invisiNode" presStyleLbl="node1" presStyleIdx="0" presStyleCnt="1"/>
      <dgm:spPr/>
    </dgm:pt>
    <dgm:pt modelId="{60409EBA-5D52-474C-BB54-857F1E114CDB}" type="pres">
      <dgm:prSet presAssocID="{E262F1CD-BCD4-43DD-AA27-6C81869E007E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746A54C5-B0EB-442B-BC54-DB72722BCDA4}" srcId="{E262F1CD-BCD4-43DD-AA27-6C81869E007E}" destId="{DDED0DC6-0D92-434D-8036-1CC3A0DF9A26}" srcOrd="0" destOrd="0" parTransId="{739CE070-3330-43E0-B2BF-3347D54A843C}" sibTransId="{8E8FE2B5-CD92-4CA6-ACC0-AA66AC1DF9AD}"/>
    <dgm:cxn modelId="{F84FF567-CE34-4CD1-8F8E-9AB0FCB39C83}" type="presOf" srcId="{98135D32-A214-483C-8802-771FBEAD229C}" destId="{BC6A8720-A6D4-43F9-90F8-ECEA363850AA}" srcOrd="0" destOrd="0" presId="urn:microsoft.com/office/officeart/2005/8/layout/pList2#14"/>
    <dgm:cxn modelId="{7000AE3C-7CF2-494D-BE4F-7B2B582361EE}" srcId="{98135D32-A214-483C-8802-771FBEAD229C}" destId="{E262F1CD-BCD4-43DD-AA27-6C81869E007E}" srcOrd="0" destOrd="0" parTransId="{BC17B69E-1994-4B17-8E7B-803AA2BFA13C}" sibTransId="{FE9EB530-74D3-47C2-879D-D45B12FEBC7E}"/>
    <dgm:cxn modelId="{992A27C9-446E-4027-97FE-8E0DF9FB1229}" type="presOf" srcId="{DDED0DC6-0D92-434D-8036-1CC3A0DF9A26}" destId="{0EB3E32B-B204-4944-9EE5-341DC967379A}" srcOrd="0" destOrd="1" presId="urn:microsoft.com/office/officeart/2005/8/layout/pList2#14"/>
    <dgm:cxn modelId="{1C189C64-445F-42E0-AFEC-7092D4B5E561}" type="presOf" srcId="{E262F1CD-BCD4-43DD-AA27-6C81869E007E}" destId="{0EB3E32B-B204-4944-9EE5-341DC967379A}" srcOrd="0" destOrd="0" presId="urn:microsoft.com/office/officeart/2005/8/layout/pList2#14"/>
    <dgm:cxn modelId="{9DC7191F-32F4-4E34-B58E-E37746045713}" type="presParOf" srcId="{BC6A8720-A6D4-43F9-90F8-ECEA363850AA}" destId="{6ED3778A-CCF0-4B8A-8C34-7624A5BECAD5}" srcOrd="0" destOrd="0" presId="urn:microsoft.com/office/officeart/2005/8/layout/pList2#14"/>
    <dgm:cxn modelId="{97A5C183-4FF9-4E3B-9752-41F6E47E4C09}" type="presParOf" srcId="{BC6A8720-A6D4-43F9-90F8-ECEA363850AA}" destId="{AA81CD54-285C-4DFA-932A-B9DC9D21ADDC}" srcOrd="1" destOrd="0" presId="urn:microsoft.com/office/officeart/2005/8/layout/pList2#14"/>
    <dgm:cxn modelId="{D0C9316E-A64C-481B-A970-7C763DB14975}" type="presParOf" srcId="{AA81CD54-285C-4DFA-932A-B9DC9D21ADDC}" destId="{463D1731-5B99-424C-A31A-D5DB6C684612}" srcOrd="0" destOrd="0" presId="urn:microsoft.com/office/officeart/2005/8/layout/pList2#14"/>
    <dgm:cxn modelId="{AE11242E-54F6-4121-B71A-DB44C2738A00}" type="presParOf" srcId="{463D1731-5B99-424C-A31A-D5DB6C684612}" destId="{0EB3E32B-B204-4944-9EE5-341DC967379A}" srcOrd="0" destOrd="0" presId="urn:microsoft.com/office/officeart/2005/8/layout/pList2#14"/>
    <dgm:cxn modelId="{16451CDC-26E7-477A-96C6-6128954EA987}" type="presParOf" srcId="{463D1731-5B99-424C-A31A-D5DB6C684612}" destId="{D04B8DA3-A9C7-41E6-A325-93CCD1163FA2}" srcOrd="1" destOrd="0" presId="urn:microsoft.com/office/officeart/2005/8/layout/pList2#14"/>
    <dgm:cxn modelId="{F0A87EA1-4D04-4AA1-B341-FEC1492C82C4}" type="presParOf" srcId="{463D1731-5B99-424C-A31A-D5DB6C684612}" destId="{60409EBA-5D52-474C-BB54-857F1E114CDB}" srcOrd="2" destOrd="0" presId="urn:microsoft.com/office/officeart/2005/8/layout/pList2#14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pList2#15" loCatId="list" qsTypeId="urn:microsoft.com/office/officeart/2005/8/quickstyle/3d7" qsCatId="3D" csTypeId="urn:microsoft.com/office/officeart/2005/8/colors/colorful1#20" csCatId="colorful" phldr="1"/>
      <dgm:spPr/>
      <dgm:t>
        <a:bodyPr/>
        <a:lstStyle/>
        <a:p>
          <a:endParaRPr lang="ru-RU"/>
        </a:p>
      </dgm:t>
    </dgm:pt>
    <dgm:pt modelId="{E262F1CD-BCD4-43DD-AA27-6C81869E007E}">
      <dgm:prSet phldrT="[Текст]" custT="1"/>
      <dgm:spPr>
        <a:solidFill>
          <a:srgbClr val="92D050"/>
        </a:solidFill>
        <a:ln>
          <a:solidFill>
            <a:schemeClr val="accent1"/>
          </a:solidFill>
        </a:ln>
      </dgm:spPr>
      <dgm:t>
        <a:bodyPr/>
        <a:lstStyle/>
        <a:p>
          <a:pPr algn="l"/>
          <a:endParaRPr lang="ru-RU" sz="2200" dirty="0" smtClean="0"/>
        </a:p>
        <a:p>
          <a:pPr algn="ctr"/>
          <a:r>
            <a:rPr lang="ru-RU" sz="1600" dirty="0" smtClean="0"/>
            <a:t>Материально-техническое и программное обеспечение</a:t>
          </a:r>
          <a:endParaRPr lang="ru-RU" sz="1600" b="1" dirty="0"/>
        </a:p>
      </dgm:t>
    </dgm:pt>
    <dgm:pt modelId="{BC17B69E-1994-4B17-8E7B-803AA2BFA13C}" type="parTrans" cxnId="{7000AE3C-7CF2-494D-BE4F-7B2B582361EE}">
      <dgm:prSet/>
      <dgm:spPr/>
      <dgm:t>
        <a:bodyPr/>
        <a:lstStyle/>
        <a:p>
          <a:endParaRPr lang="ru-RU"/>
        </a:p>
      </dgm:t>
    </dgm:pt>
    <dgm:pt modelId="{FE9EB530-74D3-47C2-879D-D45B12FEBC7E}" type="sibTrans" cxnId="{7000AE3C-7CF2-494D-BE4F-7B2B582361EE}">
      <dgm:prSet/>
      <dgm:spPr/>
      <dgm:t>
        <a:bodyPr/>
        <a:lstStyle/>
        <a:p>
          <a:endParaRPr lang="ru-RU"/>
        </a:p>
      </dgm:t>
    </dgm:pt>
    <dgm:pt modelId="{DDED0DC6-0D92-434D-8036-1CC3A0DF9A26}">
      <dgm:prSet phldrT="[Текст]" custT="1"/>
      <dgm:spPr>
        <a:solidFill>
          <a:srgbClr val="92D050"/>
        </a:solidFill>
        <a:ln>
          <a:solidFill>
            <a:schemeClr val="accent1"/>
          </a:solidFill>
        </a:ln>
      </dgm:spPr>
      <dgm:t>
        <a:bodyPr/>
        <a:lstStyle/>
        <a:p>
          <a:pPr algn="l"/>
          <a:r>
            <a:rPr lang="ru-RU" sz="2000" b="1" dirty="0" smtClean="0"/>
            <a:t>1 114,3</a:t>
          </a:r>
          <a:endParaRPr lang="ru-RU" sz="2000" b="1" dirty="0"/>
        </a:p>
      </dgm:t>
    </dgm:pt>
    <dgm:pt modelId="{739CE070-3330-43E0-B2BF-3347D54A843C}" type="parTrans" cxnId="{746A54C5-B0EB-442B-BC54-DB72722BCDA4}">
      <dgm:prSet/>
      <dgm:spPr/>
      <dgm:t>
        <a:bodyPr/>
        <a:lstStyle/>
        <a:p>
          <a:endParaRPr lang="ru-RU"/>
        </a:p>
      </dgm:t>
    </dgm:pt>
    <dgm:pt modelId="{8E8FE2B5-CD92-4CA6-ACC0-AA66AC1DF9AD}" type="sibTrans" cxnId="{746A54C5-B0EB-442B-BC54-DB72722BCDA4}">
      <dgm:prSet/>
      <dgm:spPr/>
      <dgm:t>
        <a:bodyPr/>
        <a:lstStyle/>
        <a:p>
          <a:endParaRPr lang="ru-RU"/>
        </a:p>
      </dgm:t>
    </dgm:pt>
    <dgm:pt modelId="{BC6A8720-A6D4-43F9-90F8-ECEA363850AA}" type="pres">
      <dgm:prSet presAssocID="{98135D32-A214-483C-8802-771FBEAD22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3778A-CCF0-4B8A-8C34-7624A5BECAD5}" type="pres">
      <dgm:prSet presAssocID="{98135D32-A214-483C-8802-771FBEAD229C}" presName="bkgdShp" presStyleLbl="alignAccFollowNode1" presStyleIdx="0" presStyleCnt="1" custLinFactX="134488" custLinFactNeighborX="200000" custLinFactNeighborY="8333"/>
      <dgm:spPr>
        <a:solidFill>
          <a:schemeClr val="accent1">
            <a:lumMod val="40000"/>
            <a:lumOff val="60000"/>
            <a:alpha val="9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AA81CD54-285C-4DFA-932A-B9DC9D21ADDC}" type="pres">
      <dgm:prSet presAssocID="{98135D32-A214-483C-8802-771FBEAD229C}" presName="linComp" presStyleCnt="0"/>
      <dgm:spPr/>
    </dgm:pt>
    <dgm:pt modelId="{463D1731-5B99-424C-A31A-D5DB6C684612}" type="pres">
      <dgm:prSet presAssocID="{E262F1CD-BCD4-43DD-AA27-6C81869E007E}" presName="compNode" presStyleCnt="0"/>
      <dgm:spPr/>
    </dgm:pt>
    <dgm:pt modelId="{0EB3E32B-B204-4944-9EE5-341DC967379A}" type="pres">
      <dgm:prSet presAssocID="{E262F1CD-BCD4-43DD-AA27-6C81869E007E}" presName="node" presStyleLbl="node1" presStyleIdx="0" presStyleCnt="1" custLinFactNeighborX="608" custLinFactNeighborY="22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B8DA3-A9C7-41E6-A325-93CCD1163FA2}" type="pres">
      <dgm:prSet presAssocID="{E262F1CD-BCD4-43DD-AA27-6C81869E007E}" presName="invisiNode" presStyleLbl="node1" presStyleIdx="0" presStyleCnt="1"/>
      <dgm:spPr/>
    </dgm:pt>
    <dgm:pt modelId="{60409EBA-5D52-474C-BB54-857F1E114CDB}" type="pres">
      <dgm:prSet presAssocID="{E262F1CD-BCD4-43DD-AA27-6C81869E007E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0DDFB868-3127-469A-9F01-C0EA6899A3E6}" type="presOf" srcId="{98135D32-A214-483C-8802-771FBEAD229C}" destId="{BC6A8720-A6D4-43F9-90F8-ECEA363850AA}" srcOrd="0" destOrd="0" presId="urn:microsoft.com/office/officeart/2005/8/layout/pList2#15"/>
    <dgm:cxn modelId="{746A54C5-B0EB-442B-BC54-DB72722BCDA4}" srcId="{E262F1CD-BCD4-43DD-AA27-6C81869E007E}" destId="{DDED0DC6-0D92-434D-8036-1CC3A0DF9A26}" srcOrd="0" destOrd="0" parTransId="{739CE070-3330-43E0-B2BF-3347D54A843C}" sibTransId="{8E8FE2B5-CD92-4CA6-ACC0-AA66AC1DF9AD}"/>
    <dgm:cxn modelId="{294E3BB9-FBAA-4520-9657-DE92F619F066}" type="presOf" srcId="{E262F1CD-BCD4-43DD-AA27-6C81869E007E}" destId="{0EB3E32B-B204-4944-9EE5-341DC967379A}" srcOrd="0" destOrd="0" presId="urn:microsoft.com/office/officeart/2005/8/layout/pList2#15"/>
    <dgm:cxn modelId="{4293EF7E-4AC3-4D72-A5FF-95F342317AEC}" type="presOf" srcId="{DDED0DC6-0D92-434D-8036-1CC3A0DF9A26}" destId="{0EB3E32B-B204-4944-9EE5-341DC967379A}" srcOrd="0" destOrd="1" presId="urn:microsoft.com/office/officeart/2005/8/layout/pList2#15"/>
    <dgm:cxn modelId="{7000AE3C-7CF2-494D-BE4F-7B2B582361EE}" srcId="{98135D32-A214-483C-8802-771FBEAD229C}" destId="{E262F1CD-BCD4-43DD-AA27-6C81869E007E}" srcOrd="0" destOrd="0" parTransId="{BC17B69E-1994-4B17-8E7B-803AA2BFA13C}" sibTransId="{FE9EB530-74D3-47C2-879D-D45B12FEBC7E}"/>
    <dgm:cxn modelId="{F615C239-28E4-418E-952F-ADB9CA59BA5A}" type="presParOf" srcId="{BC6A8720-A6D4-43F9-90F8-ECEA363850AA}" destId="{6ED3778A-CCF0-4B8A-8C34-7624A5BECAD5}" srcOrd="0" destOrd="0" presId="urn:microsoft.com/office/officeart/2005/8/layout/pList2#15"/>
    <dgm:cxn modelId="{1561AB39-4C55-4CAC-B330-0B29921C072D}" type="presParOf" srcId="{BC6A8720-A6D4-43F9-90F8-ECEA363850AA}" destId="{AA81CD54-285C-4DFA-932A-B9DC9D21ADDC}" srcOrd="1" destOrd="0" presId="urn:microsoft.com/office/officeart/2005/8/layout/pList2#15"/>
    <dgm:cxn modelId="{052CFAB6-D923-4F7F-B33A-88FDD0298794}" type="presParOf" srcId="{AA81CD54-285C-4DFA-932A-B9DC9D21ADDC}" destId="{463D1731-5B99-424C-A31A-D5DB6C684612}" srcOrd="0" destOrd="0" presId="urn:microsoft.com/office/officeart/2005/8/layout/pList2#15"/>
    <dgm:cxn modelId="{5018FFDC-DFCB-4F8C-BDD3-17CF9F906052}" type="presParOf" srcId="{463D1731-5B99-424C-A31A-D5DB6C684612}" destId="{0EB3E32B-B204-4944-9EE5-341DC967379A}" srcOrd="0" destOrd="0" presId="urn:microsoft.com/office/officeart/2005/8/layout/pList2#15"/>
    <dgm:cxn modelId="{48F174E7-DFBB-47FB-A4E6-0C7582FB1FB7}" type="presParOf" srcId="{463D1731-5B99-424C-A31A-D5DB6C684612}" destId="{D04B8DA3-A9C7-41E6-A325-93CCD1163FA2}" srcOrd="1" destOrd="0" presId="urn:microsoft.com/office/officeart/2005/8/layout/pList2#15"/>
    <dgm:cxn modelId="{E6F3B132-9A71-4DC2-ABDA-1569205E0E2E}" type="presParOf" srcId="{463D1731-5B99-424C-A31A-D5DB6C684612}" destId="{60409EBA-5D52-474C-BB54-857F1E114CDB}" srcOrd="2" destOrd="0" presId="urn:microsoft.com/office/officeart/2005/8/layout/pList2#1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135D32-A214-483C-8802-771FBEAD229C}" type="doc">
      <dgm:prSet loTypeId="urn:microsoft.com/office/officeart/2005/8/layout/pList2#13" loCatId="list" qsTypeId="urn:microsoft.com/office/officeart/2005/8/quickstyle/3d7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3DB7EC1-E470-4BED-8133-829EDEE45336}">
      <dgm:prSet phldrT="[Текст]" custT="1"/>
      <dgm:spPr/>
      <dgm:t>
        <a:bodyPr/>
        <a:lstStyle/>
        <a:p>
          <a:pPr algn="ctr"/>
          <a:r>
            <a:rPr lang="ru-RU" sz="1800" dirty="0" smtClean="0"/>
            <a:t>Информационное обеспечение жителей</a:t>
          </a:r>
          <a:endParaRPr lang="ru-RU" sz="1800" b="1" dirty="0"/>
        </a:p>
      </dgm:t>
    </dgm:pt>
    <dgm:pt modelId="{5F74D5BB-BD06-4618-8C88-8B8464E26C71}" type="parTrans" cxnId="{6023A3E2-9C0D-482F-BD7E-54BDEE2F260A}">
      <dgm:prSet/>
      <dgm:spPr/>
      <dgm:t>
        <a:bodyPr/>
        <a:lstStyle/>
        <a:p>
          <a:endParaRPr lang="ru-RU"/>
        </a:p>
      </dgm:t>
    </dgm:pt>
    <dgm:pt modelId="{D3309019-C4C1-49CE-805E-E54FB30969F0}" type="sibTrans" cxnId="{6023A3E2-9C0D-482F-BD7E-54BDEE2F260A}">
      <dgm:prSet/>
      <dgm:spPr/>
      <dgm:t>
        <a:bodyPr/>
        <a:lstStyle/>
        <a:p>
          <a:endParaRPr lang="ru-RU"/>
        </a:p>
      </dgm:t>
    </dgm:pt>
    <dgm:pt modelId="{39DE6AE3-3518-4CFB-B883-FC3F4FAADEA4}">
      <dgm:prSet phldrT="[Текст]" custT="1"/>
      <dgm:spPr/>
      <dgm:t>
        <a:bodyPr/>
        <a:lstStyle/>
        <a:p>
          <a:r>
            <a:rPr lang="ru-RU" sz="2000" b="1" dirty="0" smtClean="0"/>
            <a:t>783,4</a:t>
          </a:r>
          <a:endParaRPr lang="ru-RU" sz="2000" b="1" dirty="0"/>
        </a:p>
      </dgm:t>
    </dgm:pt>
    <dgm:pt modelId="{6B5F5572-10CD-43ED-8749-CBDD4BC7CE97}" type="parTrans" cxnId="{C8FD37A4-EE5A-4861-BE88-712C43FED2A0}">
      <dgm:prSet/>
      <dgm:spPr/>
      <dgm:t>
        <a:bodyPr/>
        <a:lstStyle/>
        <a:p>
          <a:endParaRPr lang="ru-RU"/>
        </a:p>
      </dgm:t>
    </dgm:pt>
    <dgm:pt modelId="{7B8ADEB7-6D0E-4C45-A5BC-6750200655AD}" type="sibTrans" cxnId="{C8FD37A4-EE5A-4861-BE88-712C43FED2A0}">
      <dgm:prSet/>
      <dgm:spPr/>
      <dgm:t>
        <a:bodyPr/>
        <a:lstStyle/>
        <a:p>
          <a:endParaRPr lang="ru-RU"/>
        </a:p>
      </dgm:t>
    </dgm:pt>
    <dgm:pt modelId="{BC6A8720-A6D4-43F9-90F8-ECEA363850AA}" type="pres">
      <dgm:prSet presAssocID="{98135D32-A214-483C-8802-771FBEAD22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3778A-CCF0-4B8A-8C34-7624A5BECAD5}" type="pres">
      <dgm:prSet presAssocID="{98135D32-A214-483C-8802-771FBEAD229C}" presName="bkgdShp" presStyleLbl="alignAccFollowNode1" presStyleIdx="0" presStyleCnt="1" custLinFactX="134488" custLinFactNeighborX="200000" custLinFactNeighborY="8333"/>
      <dgm:spPr/>
      <dgm:t>
        <a:bodyPr/>
        <a:lstStyle/>
        <a:p>
          <a:endParaRPr lang="ru-RU"/>
        </a:p>
      </dgm:t>
    </dgm:pt>
    <dgm:pt modelId="{AA81CD54-285C-4DFA-932A-B9DC9D21ADDC}" type="pres">
      <dgm:prSet presAssocID="{98135D32-A214-483C-8802-771FBEAD229C}" presName="linComp" presStyleCnt="0"/>
      <dgm:spPr/>
      <dgm:t>
        <a:bodyPr/>
        <a:lstStyle/>
        <a:p>
          <a:endParaRPr lang="ru-RU"/>
        </a:p>
      </dgm:t>
    </dgm:pt>
    <dgm:pt modelId="{2D0C3A49-3793-4FDA-8EE0-8E8BDF0B2B30}" type="pres">
      <dgm:prSet presAssocID="{23DB7EC1-E470-4BED-8133-829EDEE45336}" presName="compNode" presStyleCnt="0"/>
      <dgm:spPr/>
      <dgm:t>
        <a:bodyPr/>
        <a:lstStyle/>
        <a:p>
          <a:endParaRPr lang="ru-RU"/>
        </a:p>
      </dgm:t>
    </dgm:pt>
    <dgm:pt modelId="{C1B33E0B-F8EC-477F-8477-98B00B673E0B}" type="pres">
      <dgm:prSet presAssocID="{23DB7EC1-E470-4BED-8133-829EDEE4533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9D218-407B-426C-A708-B3973531627D}" type="pres">
      <dgm:prSet presAssocID="{23DB7EC1-E470-4BED-8133-829EDEE45336}" presName="invisiNode" presStyleLbl="node1" presStyleIdx="0" presStyleCnt="1"/>
      <dgm:spPr/>
      <dgm:t>
        <a:bodyPr/>
        <a:lstStyle/>
        <a:p>
          <a:endParaRPr lang="ru-RU"/>
        </a:p>
      </dgm:t>
    </dgm:pt>
    <dgm:pt modelId="{3867EAA4-DFF8-4B88-949A-DF4A497A5D64}" type="pres">
      <dgm:prSet presAssocID="{23DB7EC1-E470-4BED-8133-829EDEE45336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C8FD37A4-EE5A-4861-BE88-712C43FED2A0}" srcId="{23DB7EC1-E470-4BED-8133-829EDEE45336}" destId="{39DE6AE3-3518-4CFB-B883-FC3F4FAADEA4}" srcOrd="0" destOrd="0" parTransId="{6B5F5572-10CD-43ED-8749-CBDD4BC7CE97}" sibTransId="{7B8ADEB7-6D0E-4C45-A5BC-6750200655AD}"/>
    <dgm:cxn modelId="{9176FC14-DB09-4BE1-A91C-C175191EC46F}" type="presOf" srcId="{98135D32-A214-483C-8802-771FBEAD229C}" destId="{BC6A8720-A6D4-43F9-90F8-ECEA363850AA}" srcOrd="0" destOrd="0" presId="urn:microsoft.com/office/officeart/2005/8/layout/pList2#13"/>
    <dgm:cxn modelId="{AD62B68D-C3BA-4483-A994-3789F1BF7CE3}" type="presOf" srcId="{39DE6AE3-3518-4CFB-B883-FC3F4FAADEA4}" destId="{C1B33E0B-F8EC-477F-8477-98B00B673E0B}" srcOrd="0" destOrd="1" presId="urn:microsoft.com/office/officeart/2005/8/layout/pList2#13"/>
    <dgm:cxn modelId="{6023A3E2-9C0D-482F-BD7E-54BDEE2F260A}" srcId="{98135D32-A214-483C-8802-771FBEAD229C}" destId="{23DB7EC1-E470-4BED-8133-829EDEE45336}" srcOrd="0" destOrd="0" parTransId="{5F74D5BB-BD06-4618-8C88-8B8464E26C71}" sibTransId="{D3309019-C4C1-49CE-805E-E54FB30969F0}"/>
    <dgm:cxn modelId="{52BB49F9-13B3-4408-9432-2A78D7B9571F}" type="presOf" srcId="{23DB7EC1-E470-4BED-8133-829EDEE45336}" destId="{C1B33E0B-F8EC-477F-8477-98B00B673E0B}" srcOrd="0" destOrd="0" presId="urn:microsoft.com/office/officeart/2005/8/layout/pList2#13"/>
    <dgm:cxn modelId="{673E2AFE-F0FC-462F-BAEA-5A20A90CC7BC}" type="presParOf" srcId="{BC6A8720-A6D4-43F9-90F8-ECEA363850AA}" destId="{6ED3778A-CCF0-4B8A-8C34-7624A5BECAD5}" srcOrd="0" destOrd="0" presId="urn:microsoft.com/office/officeart/2005/8/layout/pList2#13"/>
    <dgm:cxn modelId="{E722BD87-9BA2-4386-BB37-576253676BE8}" type="presParOf" srcId="{BC6A8720-A6D4-43F9-90F8-ECEA363850AA}" destId="{AA81CD54-285C-4DFA-932A-B9DC9D21ADDC}" srcOrd="1" destOrd="0" presId="urn:microsoft.com/office/officeart/2005/8/layout/pList2#13"/>
    <dgm:cxn modelId="{C71566B5-6AA0-4CFE-8313-08E5216F2D94}" type="presParOf" srcId="{AA81CD54-285C-4DFA-932A-B9DC9D21ADDC}" destId="{2D0C3A49-3793-4FDA-8EE0-8E8BDF0B2B30}" srcOrd="0" destOrd="0" presId="urn:microsoft.com/office/officeart/2005/8/layout/pList2#13"/>
    <dgm:cxn modelId="{F4310330-AF3F-481A-956C-2A7CDD4096CA}" type="presParOf" srcId="{2D0C3A49-3793-4FDA-8EE0-8E8BDF0B2B30}" destId="{C1B33E0B-F8EC-477F-8477-98B00B673E0B}" srcOrd="0" destOrd="0" presId="urn:microsoft.com/office/officeart/2005/8/layout/pList2#13"/>
    <dgm:cxn modelId="{CCB711DA-C472-46B6-80E3-BACFF53913A2}" type="presParOf" srcId="{2D0C3A49-3793-4FDA-8EE0-8E8BDF0B2B30}" destId="{7409D218-407B-426C-A708-B3973531627D}" srcOrd="1" destOrd="0" presId="urn:microsoft.com/office/officeart/2005/8/layout/pList2#13"/>
    <dgm:cxn modelId="{0DD6CEC0-6401-4758-9565-F4DC6DB91174}" type="presParOf" srcId="{2D0C3A49-3793-4FDA-8EE0-8E8BDF0B2B30}" destId="{3867EAA4-DFF8-4B88-949A-DF4A497A5D64}" srcOrd="2" destOrd="0" presId="urn:microsoft.com/office/officeart/2005/8/layout/pList2#1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5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6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7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#14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#15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#13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0.47085</cdr:x>
      <cdr:y>0.02653</cdr:y>
    </cdr:from>
    <cdr:to>
      <cdr:x>0.68142</cdr:x>
      <cdr:y>0.19828</cdr:y>
    </cdr:to>
    <cdr:sp macro="" textlink="">
      <cdr:nvSpPr>
        <cdr:cNvPr id="2" name="Блок-схема: документ 1"/>
        <cdr:cNvSpPr/>
      </cdr:nvSpPr>
      <cdr:spPr>
        <a:xfrm xmlns:a="http://schemas.openxmlformats.org/drawingml/2006/main">
          <a:off x="5402790" y="193060"/>
          <a:ext cx="2416175" cy="1249842"/>
        </a:xfrm>
        <a:prstGeom xmlns:a="http://schemas.openxmlformats.org/drawingml/2006/main" prst="flowChartDocument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ВСЕГО </a:t>
          </a:r>
        </a:p>
        <a:p xmlns:a="http://schemas.openxmlformats.org/drawingml/2006/main">
          <a:pPr algn="ctr"/>
          <a:r>
            <a:rPr lang="ru-RU" sz="2000" b="1" dirty="0" smtClean="0"/>
            <a:t>331 687,3</a:t>
          </a:r>
          <a:br>
            <a:rPr lang="ru-RU" sz="2000" b="1" dirty="0" smtClean="0"/>
          </a:br>
          <a:r>
            <a:rPr lang="ru-RU" sz="2000" b="1" dirty="0" smtClean="0"/>
            <a:t>тыс. </a:t>
          </a:r>
          <a:r>
            <a:rPr lang="ru-RU" sz="2000" b="1" dirty="0" err="1" smtClean="0"/>
            <a:t>рублей</a:t>
          </a:r>
          <a:endParaRPr lang="ru-RU" sz="2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0.48339</cdr:x>
      <cdr:y>0.14588</cdr:y>
    </cdr:from>
    <cdr:to>
      <cdr:x>0.7104</cdr:x>
      <cdr:y>0.37163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5918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0.32243</cdr:x>
      <cdr:y>0.09247</cdr:y>
    </cdr:from>
    <cdr:to>
      <cdr:x>0.54969</cdr:x>
      <cdr:y>0.31822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96144" y="3758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0.42982</cdr:x>
      <cdr:y>0.46556</cdr:y>
    </cdr:from>
    <cdr:to>
      <cdr:x>0.65683</cdr:x>
      <cdr:y>0.57212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28192" y="1887984"/>
          <a:ext cx="91440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F5B23-D435-4851-9763-47F8FC23E8FB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C61B3-0225-49EF-BC0B-AF83E6E631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082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94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3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453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834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97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65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4417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320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254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039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EA736-3F58-4577-83B6-6B16ADE03659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BD95D-6296-48D2-A16A-82572CEE19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73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9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eg"/><Relationship Id="rId5" Type="http://schemas.microsoft.com/office/2007/relationships/hdphoto" Target="../media/hdphoto2.wdp"/><Relationship Id="rId4" Type="http://schemas.openxmlformats.org/officeDocument/2006/relationships/image" Target="../media/image9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48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mailto:minfin@r-19.ru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1" name="Минус 50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2160" y="0"/>
            <a:ext cx="4559840" cy="6858000"/>
          </a:xfrm>
          <a:prstGeom prst="rect">
            <a:avLst/>
          </a:prstGeom>
        </p:spPr>
      </p:pic>
      <p:sp>
        <p:nvSpPr>
          <p:cNvPr id="11" name="Равнобедренный треугольник 10"/>
          <p:cNvSpPr/>
          <p:nvPr/>
        </p:nvSpPr>
        <p:spPr>
          <a:xfrm rot="16356861">
            <a:off x="7493368" y="3017043"/>
            <a:ext cx="1548556" cy="1287505"/>
          </a:xfrm>
          <a:prstGeom prst="triangle">
            <a:avLst>
              <a:gd name="adj" fmla="val 45847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2855934" y="814192"/>
            <a:ext cx="9494905" cy="6043807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Равнобедренный треугольник 28"/>
          <p:cNvSpPr/>
          <p:nvPr/>
        </p:nvSpPr>
        <p:spPr>
          <a:xfrm rot="19788680">
            <a:off x="10708062" y="6028391"/>
            <a:ext cx="760687" cy="631065"/>
          </a:xfrm>
          <a:prstGeom prst="triangle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9156308" y="3794830"/>
            <a:ext cx="3035692" cy="3436655"/>
            <a:chOff x="9169601" y="3833310"/>
            <a:chExt cx="3035692" cy="3436655"/>
          </a:xfrm>
        </p:grpSpPr>
        <p:sp>
          <p:nvSpPr>
            <p:cNvPr id="13" name="Равнобедренный треугольник 12"/>
            <p:cNvSpPr/>
            <p:nvPr/>
          </p:nvSpPr>
          <p:spPr>
            <a:xfrm rot="16200000">
              <a:off x="11499811" y="3947459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авнобедренный треугольник 16"/>
            <p:cNvSpPr/>
            <p:nvPr/>
          </p:nvSpPr>
          <p:spPr>
            <a:xfrm rot="5400000">
              <a:off x="11504613" y="6559314"/>
              <a:ext cx="760687" cy="631065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5400000">
              <a:off x="11492434" y="4333823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5400000">
              <a:off x="11499809" y="5809703"/>
              <a:ext cx="760687" cy="631065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Равнобедренный треугольник 19"/>
            <p:cNvSpPr/>
            <p:nvPr/>
          </p:nvSpPr>
          <p:spPr>
            <a:xfrm rot="16200000">
              <a:off x="11496122" y="5435134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 rot="16200000">
              <a:off x="11509417" y="6178972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 rot="16200000">
              <a:off x="10886261" y="4307984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/>
            <p:cNvSpPr/>
            <p:nvPr/>
          </p:nvSpPr>
          <p:spPr>
            <a:xfrm rot="16200000">
              <a:off x="9633174" y="5008099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/>
            <p:cNvSpPr/>
            <p:nvPr/>
          </p:nvSpPr>
          <p:spPr>
            <a:xfrm rot="19636927">
              <a:off x="10106782" y="5664964"/>
              <a:ext cx="776393" cy="685146"/>
            </a:xfrm>
            <a:prstGeom prst="triangle">
              <a:avLst>
                <a:gd name="adj" fmla="val 50492"/>
              </a:avLst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Равнобедренный треугольник 25"/>
            <p:cNvSpPr/>
            <p:nvPr/>
          </p:nvSpPr>
          <p:spPr>
            <a:xfrm rot="5400000">
              <a:off x="9651034" y="5377599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12648408">
              <a:off x="10114634" y="663890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 rot="5400000">
              <a:off x="10235103" y="5032003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10864026" y="4662571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16200000">
              <a:off x="10876119" y="578178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 rot="5400000">
              <a:off x="11490201" y="5070491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rot="16030466">
              <a:off x="9634903" y="577439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Равнобедренный треугольник 33"/>
            <p:cNvSpPr/>
            <p:nvPr/>
          </p:nvSpPr>
          <p:spPr>
            <a:xfrm rot="16200000">
              <a:off x="10258490" y="6164044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16200000">
              <a:off x="10253969" y="5377600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Равнобедренный треугольник 35"/>
            <p:cNvSpPr/>
            <p:nvPr/>
          </p:nvSpPr>
          <p:spPr>
            <a:xfrm rot="5400000">
              <a:off x="10875143" y="5423175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Равнобедренный треугольник 36"/>
            <p:cNvSpPr/>
            <p:nvPr/>
          </p:nvSpPr>
          <p:spPr>
            <a:xfrm rot="16200000">
              <a:off x="10252963" y="466257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Равнобедренный треугольник 37"/>
            <p:cNvSpPr/>
            <p:nvPr/>
          </p:nvSpPr>
          <p:spPr>
            <a:xfrm rot="16200000">
              <a:off x="10870109" y="6542466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Равнобедренный треугольник 38"/>
            <p:cNvSpPr/>
            <p:nvPr/>
          </p:nvSpPr>
          <p:spPr>
            <a:xfrm rot="16200000">
              <a:off x="10866683" y="5048852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Равнобедренный треугольник 39"/>
            <p:cNvSpPr/>
            <p:nvPr/>
          </p:nvSpPr>
          <p:spPr>
            <a:xfrm rot="16200000">
              <a:off x="11496120" y="4708628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Равнобедренный треугольник 40"/>
            <p:cNvSpPr/>
            <p:nvPr/>
          </p:nvSpPr>
          <p:spPr>
            <a:xfrm rot="16200000">
              <a:off x="10302020" y="389812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Равнобедренный треугольник 41"/>
            <p:cNvSpPr/>
            <p:nvPr/>
          </p:nvSpPr>
          <p:spPr>
            <a:xfrm rot="8889850">
              <a:off x="9169601" y="5475007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Равнобедренный треугольник 42"/>
            <p:cNvSpPr/>
            <p:nvPr/>
          </p:nvSpPr>
          <p:spPr>
            <a:xfrm rot="15792047">
              <a:off x="9634903" y="431147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9" name="Прямая соединительная линия 48"/>
          <p:cNvCxnSpPr/>
          <p:nvPr/>
        </p:nvCxnSpPr>
        <p:spPr>
          <a:xfrm>
            <a:off x="478955" y="1299690"/>
            <a:ext cx="7007648" cy="0"/>
          </a:xfrm>
          <a:prstGeom prst="line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02276" y="5806748"/>
            <a:ext cx="7007648" cy="0"/>
          </a:xfrm>
          <a:prstGeom prst="line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5298" y="5755581"/>
            <a:ext cx="846787" cy="1060037"/>
          </a:xfrm>
          <a:prstGeom prst="rect">
            <a:avLst/>
          </a:prstGeom>
        </p:spPr>
      </p:pic>
      <p:sp>
        <p:nvSpPr>
          <p:cNvPr id="8" name="Равнобедренный треугольник 7"/>
          <p:cNvSpPr/>
          <p:nvPr/>
        </p:nvSpPr>
        <p:spPr>
          <a:xfrm rot="5400000">
            <a:off x="6675190" y="932264"/>
            <a:ext cx="3709117" cy="1795177"/>
          </a:xfrm>
          <a:prstGeom prst="triangle">
            <a:avLst>
              <a:gd name="adj" fmla="val 7218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53901" y="2214950"/>
            <a:ext cx="6085517" cy="2269367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69BB17"/>
                </a:solidFill>
                <a:latin typeface="Times New Roman" pitchFamily="18" charset="0"/>
                <a:cs typeface="Times New Roman" pitchFamily="18" charset="0"/>
              </a:rPr>
              <a:t>«БЮДЖЕТ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69BB17"/>
                </a:solidFill>
                <a:latin typeface="Times New Roman" pitchFamily="18" charset="0"/>
                <a:cs typeface="Times New Roman" pitchFamily="18" charset="0"/>
              </a:rPr>
              <a:t>ДЛЯ  ГРАЖДАН</a:t>
            </a:r>
            <a:r>
              <a:rPr lang="ru-RU" sz="4800" b="1" dirty="0">
                <a:solidFill>
                  <a:srgbClr val="69BB17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138049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6955" y="1947929"/>
            <a:ext cx="9070119" cy="52436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ОБЩАЯ ИНФОРМАЦИЯ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901619">
            <a:off x="7675090" y="1624462"/>
            <a:ext cx="6035110" cy="415759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3" name="Группа 2"/>
          <p:cNvGrpSpPr/>
          <p:nvPr/>
        </p:nvGrpSpPr>
        <p:grpSpPr>
          <a:xfrm>
            <a:off x="744414" y="1712392"/>
            <a:ext cx="5632954" cy="5145608"/>
            <a:chOff x="744414" y="1712392"/>
            <a:chExt cx="5632954" cy="5145608"/>
          </a:xfrm>
        </p:grpSpPr>
        <p:sp>
          <p:nvSpPr>
            <p:cNvPr id="17" name="Стрелка углом 16"/>
            <p:cNvSpPr/>
            <p:nvPr/>
          </p:nvSpPr>
          <p:spPr>
            <a:xfrm>
              <a:off x="744414" y="1993900"/>
              <a:ext cx="838200" cy="4864100"/>
            </a:xfrm>
            <a:prstGeom prst="bentArrow">
              <a:avLst>
                <a:gd name="adj1" fmla="val 17424"/>
                <a:gd name="adj2" fmla="val 22727"/>
                <a:gd name="adj3" fmla="val 33333"/>
                <a:gd name="adj4" fmla="val 33144"/>
              </a:avLst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57014" y="1712392"/>
              <a:ext cx="3570004" cy="938251"/>
            </a:xfrm>
            <a:prstGeom prst="rect">
              <a:avLst/>
            </a:prstGeom>
            <a:solidFill>
              <a:schemeClr val="bg1">
                <a:lumMod val="50000"/>
                <a:alpha val="89000"/>
              </a:schemeClr>
            </a:solidFill>
            <a:ln>
              <a:noFill/>
            </a:ln>
            <a:effectLst>
              <a:innerShdw blurRad="368300" dist="863600" dir="10980000">
                <a:srgbClr val="595959">
                  <a:alpha val="90000"/>
                </a:srgbClr>
              </a:innerShdw>
              <a:softEdge rad="0"/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ln w="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Численность населения</a:t>
              </a:r>
            </a:p>
            <a:p>
              <a:r>
                <a:rPr lang="ru-RU" dirty="0" smtClean="0">
                  <a:ln w="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34 925 человек</a:t>
              </a:r>
              <a:endParaRPr lang="ru-RU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349656" y="2932219"/>
              <a:ext cx="3570004" cy="938251"/>
            </a:xfrm>
            <a:prstGeom prst="rect">
              <a:avLst/>
            </a:prstGeom>
            <a:solidFill>
              <a:schemeClr val="bg1">
                <a:lumMod val="50000"/>
                <a:alpha val="89000"/>
              </a:schemeClr>
            </a:solidFill>
            <a:ln>
              <a:noFill/>
            </a:ln>
            <a:effectLst>
              <a:innerShdw blurRad="368300" dist="863600" dir="10980000">
                <a:srgbClr val="595959">
                  <a:alpha val="90000"/>
                </a:srgbClr>
              </a:innerShdw>
              <a:softEdge rad="0"/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ln w="0">
                    <a:solidFill>
                      <a:schemeClr val="bg2">
                        <a:lumMod val="2500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5</a:t>
              </a:r>
              <a:r>
                <a:rPr lang="ru-RU" sz="2000" dirty="0" smtClean="0">
                  <a:ln w="0">
                    <a:solidFill>
                      <a:schemeClr val="bg2">
                        <a:lumMod val="2500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2</a:t>
              </a:r>
              <a:r>
                <a:rPr lang="en-US" sz="2000" dirty="0" smtClean="0">
                  <a:ln w="0">
                    <a:solidFill>
                      <a:schemeClr val="bg2">
                        <a:lumMod val="2500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 % </a:t>
              </a:r>
              <a:r>
                <a:rPr lang="ru-RU" sz="2000" dirty="0" smtClean="0">
                  <a:ln w="0">
                    <a:solidFill>
                      <a:schemeClr val="bg2">
                        <a:lumMod val="25000"/>
                      </a:schemeClr>
                    </a:solidFill>
                  </a:ln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трудоспособного населения</a:t>
              </a:r>
              <a:endParaRPr lang="ru-RU" sz="2000" dirty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20" name="Стрелка углом 19"/>
            <p:cNvSpPr/>
            <p:nvPr/>
          </p:nvSpPr>
          <p:spPr>
            <a:xfrm>
              <a:off x="1127935" y="3168934"/>
              <a:ext cx="838200" cy="3689066"/>
            </a:xfrm>
            <a:prstGeom prst="bentArrow">
              <a:avLst>
                <a:gd name="adj1" fmla="val 17424"/>
                <a:gd name="adj2" fmla="val 22727"/>
                <a:gd name="adj3" fmla="val 33333"/>
                <a:gd name="adj4" fmla="val 3314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Стрелка углом 20"/>
            <p:cNvSpPr/>
            <p:nvPr/>
          </p:nvSpPr>
          <p:spPr>
            <a:xfrm>
              <a:off x="1511456" y="4433620"/>
              <a:ext cx="838200" cy="2424380"/>
            </a:xfrm>
            <a:prstGeom prst="bentArrow">
              <a:avLst>
                <a:gd name="adj1" fmla="val 17424"/>
                <a:gd name="adj2" fmla="val 22727"/>
                <a:gd name="adj3" fmla="val 33333"/>
                <a:gd name="adj4" fmla="val 33144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687124" y="4152046"/>
              <a:ext cx="3690244" cy="1023550"/>
            </a:xfrm>
            <a:prstGeom prst="rect">
              <a:avLst/>
            </a:prstGeom>
            <a:solidFill>
              <a:schemeClr val="bg1">
                <a:lumMod val="50000"/>
                <a:alpha val="89000"/>
              </a:schemeClr>
            </a:solidFill>
            <a:ln>
              <a:noFill/>
            </a:ln>
            <a:effectLst>
              <a:innerShdw blurRad="368300" dist="863600" dir="10980000">
                <a:srgbClr val="595959">
                  <a:alpha val="90000"/>
                </a:srgbClr>
              </a:innerShdw>
              <a:softEdge rad="0"/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ln w="0">
                    <a:solidFill>
                      <a:schemeClr val="bg2">
                        <a:lumMod val="25000"/>
                      </a:schemeClr>
                    </a:solidFill>
                  </a:ln>
                  <a:solidFill>
                    <a:schemeClr val="accent1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cs typeface="Aharoni" panose="02010803020104030203" pitchFamily="2" charset="-79"/>
                </a:rPr>
                <a:t>В экономике поселения занято 11 988 человека</a:t>
              </a:r>
              <a:endParaRPr lang="ru-RU" sz="2000" dirty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0753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ОБЩАЯ ИНФОРМАЦИЯ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925" y="1612900"/>
            <a:ext cx="6784108" cy="4664074"/>
          </a:xfrm>
          <a:prstGeom prst="rect">
            <a:avLst/>
          </a:prstGeom>
        </p:spPr>
      </p:pic>
      <p:sp>
        <p:nvSpPr>
          <p:cNvPr id="3" name="Фигура, имеющая форму буквы L 2"/>
          <p:cNvSpPr/>
          <p:nvPr/>
        </p:nvSpPr>
        <p:spPr>
          <a:xfrm>
            <a:off x="191448" y="4549443"/>
            <a:ext cx="1473200" cy="2105357"/>
          </a:xfrm>
          <a:prstGeom prst="corner">
            <a:avLst>
              <a:gd name="adj1" fmla="val 16379"/>
              <a:gd name="adj2" fmla="val 14656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Фигура, имеющая форму буквы L 9"/>
          <p:cNvSpPr/>
          <p:nvPr/>
        </p:nvSpPr>
        <p:spPr>
          <a:xfrm rot="10800000">
            <a:off x="6225310" y="1235074"/>
            <a:ext cx="1473200" cy="2105357"/>
          </a:xfrm>
          <a:prstGeom prst="corner">
            <a:avLst>
              <a:gd name="adj1" fmla="val 16379"/>
              <a:gd name="adj2" fmla="val 14656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37500" y="1235074"/>
            <a:ext cx="3879077" cy="50419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На </a:t>
            </a:r>
            <a:r>
              <a:rPr lang="ru-RU" sz="2000" dirty="0">
                <a:latin typeface="Arial Black" panose="020B0A04020102020204" pitchFamily="34" charset="0"/>
              </a:rPr>
              <a:t>0</a:t>
            </a:r>
            <a:r>
              <a:rPr lang="ru-RU" sz="2000" dirty="0" smtClean="0">
                <a:latin typeface="Arial Black" panose="020B0A04020102020204" pitchFamily="34" charset="0"/>
              </a:rPr>
              <a:t>1 января 2022 </a:t>
            </a:r>
          </a:p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на учете в службе занятости состоят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139</a:t>
            </a:r>
            <a:r>
              <a:rPr lang="ru-RU" sz="2000" dirty="0" smtClean="0">
                <a:latin typeface="Arial Black" panose="020B0A04020102020204" pitchFamily="34" charset="0"/>
              </a:rPr>
              <a:t> безработных граждан, что на 300 человек меньше в сравнении с прошлым годом.</a:t>
            </a:r>
          </a:p>
          <a:p>
            <a:pPr algn="ctr"/>
            <a:endParaRPr lang="ru-RU" sz="2000" dirty="0">
              <a:latin typeface="Arial Black" panose="020B0A04020102020204" pitchFamily="34" charset="0"/>
            </a:endParaRPr>
          </a:p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Уровень регистрируемой безработицы составляет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0,7 %</a:t>
            </a:r>
            <a:r>
              <a:rPr lang="ru-RU" sz="2000" dirty="0" smtClean="0">
                <a:latin typeface="Arial Black" panose="020B0A04020102020204" pitchFamily="34" charset="0"/>
              </a:rPr>
              <a:t> от численности трудоспособного населения 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21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28668" y="3227470"/>
            <a:ext cx="11934664" cy="2384633"/>
            <a:chOff x="143036" y="2098423"/>
            <a:chExt cx="11934664" cy="2384633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8823892" y="2984236"/>
              <a:ext cx="3253808" cy="14988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Укрепление </a:t>
              </a:r>
            </a:p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социальной и экономической стабильности</a:t>
              </a:r>
              <a:endParaRPr lang="ru-RU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746897" y="2741529"/>
              <a:ext cx="3554696" cy="147951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    Создание благоприятных </a:t>
              </a:r>
            </a:p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    и комфортных условий        для проживания</a:t>
              </a:r>
              <a:endParaRPr lang="ru-RU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915290" y="2410146"/>
              <a:ext cx="3195498" cy="1543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28575"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Социальные </a:t>
              </a:r>
            </a:p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гарантии</a:t>
              </a:r>
              <a:endParaRPr lang="ru-RU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43036" y="2098423"/>
              <a:ext cx="3247864" cy="157267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latin typeface="Arial Black" panose="020B0A04020102020204" pitchFamily="34" charset="0"/>
                </a:rPr>
                <a:t>Обеспечение населения доступными и качественными муниципальными услугами</a:t>
              </a:r>
              <a:endParaRPr lang="ru-RU" sz="1600" dirty="0">
                <a:latin typeface="Arial Black" panose="020B0A04020102020204" pitchFamily="34" charset="0"/>
              </a:endParaRPr>
            </a:p>
          </p:txBody>
        </p:sp>
        <p:sp>
          <p:nvSpPr>
            <p:cNvPr id="26" name="Прямоугольный треугольник 25"/>
            <p:cNvSpPr/>
            <p:nvPr/>
          </p:nvSpPr>
          <p:spPr>
            <a:xfrm rot="10800000" flipH="1">
              <a:off x="2915291" y="3687065"/>
              <a:ext cx="438002" cy="266988"/>
            </a:xfrm>
            <a:prstGeom prst="rtTriangle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ый треугольник 26"/>
            <p:cNvSpPr/>
            <p:nvPr/>
          </p:nvSpPr>
          <p:spPr>
            <a:xfrm rot="10800000" flipH="1">
              <a:off x="5746898" y="3954054"/>
              <a:ext cx="349102" cy="266988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ый треугольник 27"/>
            <p:cNvSpPr/>
            <p:nvPr/>
          </p:nvSpPr>
          <p:spPr>
            <a:xfrm rot="10800000" flipH="1">
              <a:off x="8823892" y="4216067"/>
              <a:ext cx="438002" cy="266988"/>
            </a:xfrm>
            <a:prstGeom prst="rtTriangle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036" y="1606219"/>
            <a:ext cx="2123582" cy="191205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8389" y="5257961"/>
            <a:ext cx="1849093" cy="160054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3437" y="4133367"/>
            <a:ext cx="4398180" cy="290778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8622" y="1083744"/>
            <a:ext cx="4252112" cy="425211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459134" y="1191560"/>
            <a:ext cx="4895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Основные приоритеты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Фигура, имеющая форму буквы L 37"/>
          <p:cNvSpPr/>
          <p:nvPr/>
        </p:nvSpPr>
        <p:spPr>
          <a:xfrm>
            <a:off x="3325083" y="1246851"/>
            <a:ext cx="1133749" cy="542402"/>
          </a:xfrm>
          <a:prstGeom prst="corner">
            <a:avLst>
              <a:gd name="adj1" fmla="val 8553"/>
              <a:gd name="adj2" fmla="val 9674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Фигура, имеющая форму буквы L 38"/>
          <p:cNvSpPr/>
          <p:nvPr/>
        </p:nvSpPr>
        <p:spPr>
          <a:xfrm rot="10800000">
            <a:off x="7224507" y="1117087"/>
            <a:ext cx="1133749" cy="542402"/>
          </a:xfrm>
          <a:prstGeom prst="corner">
            <a:avLst>
              <a:gd name="adj1" fmla="val 8553"/>
              <a:gd name="adj2" fmla="val 9674"/>
            </a:avLst>
          </a:prstGeom>
          <a:solidFill>
            <a:srgbClr val="A6A6A6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60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289258" y="987196"/>
            <a:ext cx="116104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Исполнение бюджета Новокубанского городского поселения Новокубанского района в 2021 году осуществлялось в соответствии с </a:t>
            </a:r>
            <a:r>
              <a:rPr lang="ru-RU" sz="2000" b="1" dirty="0" smtClean="0">
                <a:solidFill>
                  <a:srgbClr val="69BB17"/>
                </a:solidFill>
              </a:rPr>
              <a:t>решением Совета Новокубанского городского поселения Новокубанского района от 20 ноября 2020 года № 172  «О бюджете Новокубанского городского поселения Новокубанского района на 2021 год», </a:t>
            </a:r>
            <a:r>
              <a:rPr lang="ru-RU" sz="2000" dirty="0" smtClean="0">
                <a:solidFill>
                  <a:schemeClr val="bg1"/>
                </a:solidFill>
              </a:rPr>
              <a:t>а также нормативно-правовыми актами Новокубанского городского поселения Новокубанского района, принятыми во исполнение решения Совета № 172 от 20 ноября 2020 года.                                                                                                         </a:t>
            </a:r>
            <a:r>
              <a:rPr lang="ru-RU" sz="2000" dirty="0" smtClean="0"/>
              <a:t>тыс.рублей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550034" y="3014184"/>
          <a:ext cx="11124223" cy="3751970"/>
        </p:xfrm>
        <a:graphic>
          <a:graphicData uri="http://schemas.openxmlformats.org/drawingml/2006/table">
            <a:tbl>
              <a:tblPr/>
              <a:tblGrid>
                <a:gridCol w="2882098"/>
                <a:gridCol w="1653435"/>
                <a:gridCol w="1665962"/>
                <a:gridCol w="1465545"/>
                <a:gridCol w="1665962"/>
                <a:gridCol w="1791221"/>
              </a:tblGrid>
              <a:tr h="1646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показателя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Решение № 172 от 20.11.2020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назначения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Исполнено за 2021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% исполнения к решению            № 172 от 20.11.2020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% исполнения к годовому бюджетному назначению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  <a:tr h="215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  <a:tr h="2161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Доходы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299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782,0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299 782,0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302 354,8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  <a:tr h="199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341 916,3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341 916,3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331 687,3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  <a:tr h="399042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Дефицит (-) / профицит(+)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-42 134,3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-42 134,3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-29 332,5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  <a:tr h="798084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ln w="12700" cmpd="sng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Источники финансирования дефицита бюджета городского поселения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42 134,3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42 134,3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-29 332,5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9BB1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65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4040569340"/>
              </p:ext>
            </p:extLst>
          </p:nvPr>
        </p:nvGraphicFramePr>
        <p:xfrm>
          <a:off x="0" y="3628025"/>
          <a:ext cx="12192000" cy="307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3421153008"/>
              </p:ext>
            </p:extLst>
          </p:nvPr>
        </p:nvGraphicFramePr>
        <p:xfrm>
          <a:off x="0" y="945288"/>
          <a:ext cx="12192000" cy="3252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0475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66055" y="885464"/>
          <a:ext cx="11212288" cy="5754544"/>
        </p:xfrm>
        <a:graphic>
          <a:graphicData uri="http://schemas.openxmlformats.org/drawingml/2006/table">
            <a:tbl>
              <a:tblPr/>
              <a:tblGrid>
                <a:gridCol w="4407540"/>
                <a:gridCol w="1632678"/>
                <a:gridCol w="1468030"/>
                <a:gridCol w="1468030"/>
                <a:gridCol w="1118005"/>
                <a:gridCol w="1118005"/>
              </a:tblGrid>
              <a:tr h="6820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Исполнение за </a:t>
                      </a: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Бюджетные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назначения на </a:t>
                      </a: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Исполнение </a:t>
                      </a: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Динамика</a:t>
                      </a:r>
                      <a:endParaRPr lang="ru-RU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/ к </a:t>
                      </a: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2020   </a:t>
                      </a: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Исполнение    %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2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4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Всего налоговых и неналоговых  доходов</a:t>
                      </a: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, в том числе: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Times New Roman"/>
                          <a:cs typeface="Times New Roman"/>
                        </a:rPr>
                        <a:t>144 470,8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143 249,0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146 614,4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0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Налог на доходы физических лиц 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76 316,6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60 394,0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61 612,3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102,0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80,7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0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Акцизы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13 820,4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15 352,4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15 979,3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115,6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07242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2 506,6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13 670,0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13 684,3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545,9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4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Налог на имущество физических лиц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17 757,4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20 500,0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21 051,0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118,5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729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Земельный </a:t>
                      </a: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налог 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24 950,3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24 179,7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25 442,1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105,2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102,0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Задолженность и перерасчеты по отмененным налогам, сборам и обязательным платежам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-807,4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0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Арендная плата за землю  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6 783,9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7 044,5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7 372,3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108,7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Доходы от сдачи в аренду имущества 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55,8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158,6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133,2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284,2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Платежи от государственных и муниципальных унитарных предприятий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244,0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47,3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4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Прочие доходы от использования имущества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142,0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445,0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529,7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373,0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Прочие доходы от оказания платных услуг и компенсации затрат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534,2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468,4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526,6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98,6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878,7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1450,0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1536,0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105,9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174,8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14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109,0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218,0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114,7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086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Times New Roman"/>
                          <a:cs typeface="Times New Roman"/>
                        </a:rPr>
                        <a:t>Прочие неналоговые доходы</a:t>
                      </a:r>
                    </a:p>
                  </a:txBody>
                  <a:tcPr marL="59655" marR="596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427,6</a:t>
                      </a:r>
                    </a:p>
                  </a:txBody>
                  <a:tcPr marL="59655" marR="596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65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9" name="Стрелка углом 8"/>
          <p:cNvSpPr/>
          <p:nvPr/>
        </p:nvSpPr>
        <p:spPr>
          <a:xfrm rot="10800000">
            <a:off x="4857388" y="1956744"/>
            <a:ext cx="838200" cy="3631255"/>
          </a:xfrm>
          <a:prstGeom prst="bentArrow">
            <a:avLst>
              <a:gd name="adj1" fmla="val 17424"/>
              <a:gd name="adj2" fmla="val 22727"/>
              <a:gd name="adj3" fmla="val 33333"/>
              <a:gd name="adj4" fmla="val 33144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трелка углом 11"/>
          <p:cNvSpPr/>
          <p:nvPr/>
        </p:nvSpPr>
        <p:spPr>
          <a:xfrm rot="10800000" flipH="1">
            <a:off x="5882290" y="1951256"/>
            <a:ext cx="901052" cy="3623028"/>
          </a:xfrm>
          <a:prstGeom prst="bentArrow">
            <a:avLst>
              <a:gd name="adj1" fmla="val 17424"/>
              <a:gd name="adj2" fmla="val 22727"/>
              <a:gd name="adj3" fmla="val 33333"/>
              <a:gd name="adj4" fmla="val 3314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800000" flipH="1">
            <a:off x="6256725" y="1951256"/>
            <a:ext cx="865243" cy="2424380"/>
          </a:xfrm>
          <a:prstGeom prst="bentArrow">
            <a:avLst>
              <a:gd name="adj1" fmla="val 17424"/>
              <a:gd name="adj2" fmla="val 22727"/>
              <a:gd name="adj3" fmla="val 33333"/>
              <a:gd name="adj4" fmla="val 3314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 rot="10800000">
            <a:off x="3979366" y="1951256"/>
            <a:ext cx="838200" cy="1119254"/>
          </a:xfrm>
          <a:prstGeom prst="bentArrow">
            <a:avLst>
              <a:gd name="adj1" fmla="val 14394"/>
              <a:gd name="adj2" fmla="val 22727"/>
              <a:gd name="adj3" fmla="val 33333"/>
              <a:gd name="adj4" fmla="val 33144"/>
            </a:avLst>
          </a:prstGeom>
          <a:solidFill>
            <a:srgbClr val="70AD47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5771" y="1903957"/>
            <a:ext cx="3690244" cy="1491378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 dir="109200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70AD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По налогу на доходы физических лиц </a:t>
            </a:r>
            <a:r>
              <a:rPr lang="ru-RU" sz="14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- </a:t>
            </a:r>
            <a:b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2000" dirty="0" smtClean="0"/>
              <a:t>61 612,3 тыс. рублей или 102,0%</a:t>
            </a:r>
            <a:r>
              <a:rPr lang="ru-RU" sz="2000" b="1" dirty="0" smtClean="0"/>
              <a:t> </a:t>
            </a:r>
            <a:r>
              <a:rPr lang="ru-RU" sz="2000" dirty="0" smtClean="0"/>
              <a:t>годового бюджетного назначения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70AD4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55368" y="1093590"/>
            <a:ext cx="55002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spc="5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Перевыполнены бюджетные </a:t>
            </a:r>
          </a:p>
          <a:p>
            <a:pPr algn="ctr"/>
            <a:r>
              <a:rPr lang="ru-RU" sz="2400" b="1" spc="5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назначения</a:t>
            </a:r>
            <a:endParaRPr lang="ru-RU" sz="2400" b="1" spc="50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68444" y="1891225"/>
            <a:ext cx="4231074" cy="1540907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70AD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Поступления от использования имущества 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– </a:t>
            </a:r>
            <a:r>
              <a:rPr lang="ru-RU" sz="2000" dirty="0" smtClean="0"/>
              <a:t>529,7</a:t>
            </a:r>
            <a:r>
              <a:rPr lang="ru-RU" sz="2000" b="1" dirty="0" smtClean="0"/>
              <a:t> </a:t>
            </a:r>
            <a:r>
              <a:rPr lang="ru-RU" sz="2000" dirty="0" smtClean="0"/>
              <a:t>тыс. рублей или 119,0</a:t>
            </a:r>
            <a:r>
              <a:rPr lang="ru-RU" sz="2000" b="1" dirty="0" smtClean="0"/>
              <a:t>%</a:t>
            </a:r>
            <a:r>
              <a:rPr lang="ru-RU" sz="2000" dirty="0" smtClean="0"/>
              <a:t> годового бюджетного назначения.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70AD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70AD4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027060" y="5054454"/>
            <a:ext cx="3819958" cy="1803546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По доходам от оказания платных услуг 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– </a:t>
            </a:r>
            <a:b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2000" dirty="0" smtClean="0"/>
              <a:t>526,6 тыс. рублей. Годовое бюджетное назначение выполнено на 112,4%.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D9D9D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337253" y="3611185"/>
            <a:ext cx="3690244" cy="1211336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9DC3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По аренде земли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–        </a:t>
            </a:r>
            <a:r>
              <a:rPr lang="ru-RU" sz="2000" dirty="0" smtClean="0"/>
              <a:t>7 372,3 тыс. рублей,</a:t>
            </a:r>
            <a:r>
              <a:rPr lang="ru-RU" sz="2000" b="1" dirty="0" smtClean="0"/>
              <a:t> </a:t>
            </a:r>
            <a:r>
              <a:rPr lang="ru-RU" sz="2000" dirty="0" smtClean="0"/>
              <a:t>годовое бюджетное назначение исполнено на 104,7</a:t>
            </a:r>
            <a:r>
              <a:rPr lang="ru-RU" sz="2000" b="1" dirty="0" smtClean="0"/>
              <a:t> %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9DC3E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4024" y="3655788"/>
            <a:ext cx="3811389" cy="1567565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 dir="109200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F2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По налогу на имущество физических лиц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-          </a:t>
            </a:r>
            <a:r>
              <a:rPr lang="ru-RU" sz="2000" dirty="0" smtClean="0"/>
              <a:t>21 051,0</a:t>
            </a:r>
            <a:r>
              <a:rPr lang="ru-RU" sz="2000" b="1" dirty="0" smtClean="0"/>
              <a:t> </a:t>
            </a:r>
            <a:r>
              <a:rPr lang="ru-RU" sz="2000" dirty="0" smtClean="0"/>
              <a:t>тыс. рублей, годовое бюджетное назначение исполнено на 118,5</a:t>
            </a:r>
            <a:r>
              <a:rPr lang="ru-RU" sz="2000" b="1" dirty="0" smtClean="0"/>
              <a:t>%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FFF2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6" name="Стрелка углом 25"/>
          <p:cNvSpPr/>
          <p:nvPr/>
        </p:nvSpPr>
        <p:spPr>
          <a:xfrm rot="10800000">
            <a:off x="4439924" y="1951256"/>
            <a:ext cx="831527" cy="2303244"/>
          </a:xfrm>
          <a:prstGeom prst="bentArrow">
            <a:avLst>
              <a:gd name="adj1" fmla="val 17424"/>
              <a:gd name="adj2" fmla="val 22727"/>
              <a:gd name="adj3" fmla="val 33333"/>
              <a:gd name="adj4" fmla="val 3314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55805" y="5594318"/>
            <a:ext cx="3690244" cy="1263682"/>
          </a:xfrm>
          <a:prstGeom prst="rect">
            <a:avLst/>
          </a:prstGeom>
          <a:solidFill>
            <a:schemeClr val="bg1">
              <a:lumMod val="50000"/>
              <a:alpha val="89000"/>
            </a:schemeClr>
          </a:solidFill>
          <a:ln>
            <a:noFill/>
          </a:ln>
          <a:effectLst>
            <a:innerShdw blurRad="368300" dist="863600" dir="10920000">
              <a:srgbClr val="595959">
                <a:alpha val="90000"/>
              </a:srgbClr>
            </a:innerShdw>
            <a:softEdge rad="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Доходы от уплаты акцизов 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–</a:t>
            </a:r>
            <a:b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2000" dirty="0" smtClean="0"/>
              <a:t>15 979,3 тыс.рублей или 104,1% к бюджетному назначению</a:t>
            </a:r>
            <a:r>
              <a:rPr lang="ru-RU" sz="2000" dirty="0" smtClean="0">
                <a:ln w="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u-RU" sz="2000" dirty="0">
              <a:ln w="0">
                <a:solidFill>
                  <a:schemeClr val="bg2">
                    <a:lumMod val="25000"/>
                  </a:schemeClr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28" name="Стрелка углом 27"/>
          <p:cNvSpPr/>
          <p:nvPr/>
        </p:nvSpPr>
        <p:spPr>
          <a:xfrm rot="10800000" flipH="1">
            <a:off x="6672621" y="1951256"/>
            <a:ext cx="855393" cy="1119254"/>
          </a:xfrm>
          <a:prstGeom prst="bentArrow">
            <a:avLst>
              <a:gd name="adj1" fmla="val 14394"/>
              <a:gd name="adj2" fmla="val 22727"/>
              <a:gd name="adj3" fmla="val 33333"/>
              <a:gd name="adj4" fmla="val 33144"/>
            </a:avLst>
          </a:prstGeom>
          <a:solidFill>
            <a:srgbClr val="70AD47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5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289258" y="987196"/>
            <a:ext cx="116104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2000" dirty="0" smtClean="0">
                <a:solidFill>
                  <a:schemeClr val="bg1"/>
                </a:solidFill>
              </a:rPr>
              <a:t>Безвозмездные поступления в бюджет Новокубанского городского поселения Новокубанского района составили </a:t>
            </a:r>
            <a:r>
              <a:rPr lang="ru-RU" sz="2000" b="1" dirty="0" smtClean="0">
                <a:solidFill>
                  <a:srgbClr val="69BB17"/>
                </a:solidFill>
              </a:rPr>
              <a:t>155 740,4 тыс.рублей </a:t>
            </a:r>
            <a:r>
              <a:rPr lang="ru-RU" sz="2000" dirty="0" smtClean="0">
                <a:solidFill>
                  <a:schemeClr val="bg1"/>
                </a:solidFill>
              </a:rPr>
              <a:t>или </a:t>
            </a:r>
            <a:r>
              <a:rPr lang="ru-RU" sz="2000" b="1" dirty="0" smtClean="0">
                <a:solidFill>
                  <a:srgbClr val="69BB17"/>
                </a:solidFill>
              </a:rPr>
              <a:t>99,5%</a:t>
            </a:r>
            <a:r>
              <a:rPr lang="ru-RU" sz="2000" dirty="0" smtClean="0">
                <a:solidFill>
                  <a:schemeClr val="bg1"/>
                </a:solidFill>
              </a:rPr>
              <a:t> к годовому бюджетному назначению и </a:t>
            </a:r>
            <a:r>
              <a:rPr lang="ru-RU" sz="2000" b="1" dirty="0" smtClean="0">
                <a:solidFill>
                  <a:srgbClr val="69BB17"/>
                </a:solidFill>
              </a:rPr>
              <a:t>145,5%</a:t>
            </a:r>
            <a:r>
              <a:rPr lang="ru-RU" sz="2000" dirty="0" smtClean="0">
                <a:solidFill>
                  <a:schemeClr val="bg1"/>
                </a:solidFill>
              </a:rPr>
              <a:t> к уровню </a:t>
            </a:r>
            <a:r>
              <a:rPr lang="ru-RU" sz="2000" b="1" dirty="0" smtClean="0">
                <a:solidFill>
                  <a:srgbClr val="69BB17"/>
                </a:solidFill>
              </a:rPr>
              <a:t>2020 года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11628" y="2011199"/>
          <a:ext cx="11252101" cy="4814144"/>
        </p:xfrm>
        <a:graphic>
          <a:graphicData uri="http://schemas.openxmlformats.org/drawingml/2006/table">
            <a:tbl>
              <a:tblPr/>
              <a:tblGrid>
                <a:gridCol w="4423190"/>
                <a:gridCol w="1638477"/>
                <a:gridCol w="1336646"/>
                <a:gridCol w="1415434"/>
                <a:gridCol w="1177546"/>
                <a:gridCol w="1260808"/>
              </a:tblGrid>
              <a:tr h="11026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Исполнение за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Бюджетные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назначения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Исполнено за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Динамика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2021 /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2020  %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Исполнение%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2309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30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поступления, всего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107 043,3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156 532,9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155 740,4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691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 от других бюджетов бюджетной системы Российской Федерации, в том числе: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107 043,3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156 532,9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155 398,9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0788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54 898,2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49 121,6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49 121,6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91182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47 687,8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103 431,2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103 431,0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0788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субвенции бюджетам бюджетной системы Российской Федерации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1 957,3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97748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Иные межбюджетные трансферты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1663,6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0788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65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ДОХОДЫ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256600" y="834796"/>
            <a:ext cx="1161046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/>
            <a:r>
              <a:rPr lang="ru-RU" sz="2000" dirty="0" smtClean="0">
                <a:solidFill>
                  <a:schemeClr val="bg1"/>
                </a:solidFill>
              </a:rPr>
              <a:t>Безвозмездные поступления в бюджет Новокубанского городского поселения Новокубанского района составили </a:t>
            </a:r>
            <a:r>
              <a:rPr lang="ru-RU" sz="2000" b="1" dirty="0" smtClean="0">
                <a:solidFill>
                  <a:srgbClr val="69BB17"/>
                </a:solidFill>
              </a:rPr>
              <a:t>155 398,9 тыс.рублей </a:t>
            </a:r>
            <a:r>
              <a:rPr lang="ru-RU" sz="2000" dirty="0" smtClean="0">
                <a:solidFill>
                  <a:schemeClr val="bg1"/>
                </a:solidFill>
              </a:rPr>
              <a:t>или </a:t>
            </a:r>
            <a:r>
              <a:rPr lang="ru-RU" sz="2000" b="1" dirty="0" smtClean="0">
                <a:solidFill>
                  <a:srgbClr val="69BB17"/>
                </a:solidFill>
              </a:rPr>
              <a:t>99,5%</a:t>
            </a:r>
            <a:r>
              <a:rPr lang="ru-RU" sz="2000" dirty="0" smtClean="0">
                <a:solidFill>
                  <a:schemeClr val="bg1"/>
                </a:solidFill>
              </a:rPr>
              <a:t> к годовому бюджетному назначению и </a:t>
            </a:r>
            <a:r>
              <a:rPr lang="ru-RU" sz="2000" b="1" dirty="0" smtClean="0">
                <a:solidFill>
                  <a:srgbClr val="69BB17"/>
                </a:solidFill>
              </a:rPr>
              <a:t>145,5%</a:t>
            </a:r>
            <a:r>
              <a:rPr lang="ru-RU" sz="2000" dirty="0" smtClean="0">
                <a:solidFill>
                  <a:schemeClr val="bg1"/>
                </a:solidFill>
              </a:rPr>
              <a:t> к уровню </a:t>
            </a:r>
            <a:r>
              <a:rPr lang="ru-RU" sz="2000" b="1" dirty="0" smtClean="0">
                <a:solidFill>
                  <a:srgbClr val="69BB17"/>
                </a:solidFill>
              </a:rPr>
              <a:t>2020 года</a:t>
            </a:r>
            <a:r>
              <a:rPr lang="ru-RU" sz="1600" dirty="0" smtClean="0">
                <a:solidFill>
                  <a:schemeClr val="bg1"/>
                </a:solidFill>
              </a:rPr>
              <a:t>, в том числе: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1) </a:t>
            </a:r>
            <a:r>
              <a:rPr lang="ru-RU" sz="2000" b="1" dirty="0" smtClean="0">
                <a:solidFill>
                  <a:srgbClr val="69BB17"/>
                </a:solidFill>
              </a:rPr>
              <a:t>дотации – 49 121,6 тыс.рублей</a:t>
            </a:r>
            <a:r>
              <a:rPr lang="ru-RU" sz="1600" dirty="0" smtClean="0">
                <a:solidFill>
                  <a:schemeClr val="bg1"/>
                </a:solidFill>
              </a:rPr>
              <a:t>, или </a:t>
            </a:r>
            <a:r>
              <a:rPr lang="ru-RU" sz="2000" b="1" dirty="0" smtClean="0">
                <a:solidFill>
                  <a:srgbClr val="69BB17"/>
                </a:solidFill>
              </a:rPr>
              <a:t>100% </a:t>
            </a:r>
            <a:r>
              <a:rPr lang="ru-RU" sz="1600" dirty="0" smtClean="0">
                <a:solidFill>
                  <a:schemeClr val="bg1"/>
                </a:solidFill>
              </a:rPr>
              <a:t>к бюджетному назначению и 89,5% к 2020 году;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2) </a:t>
            </a:r>
            <a:r>
              <a:rPr lang="ru-RU" sz="2000" b="1" dirty="0" smtClean="0">
                <a:solidFill>
                  <a:srgbClr val="69BB17"/>
                </a:solidFill>
              </a:rPr>
              <a:t>субсидии  – 103 431,0 тыс.рублей или 100% </a:t>
            </a:r>
            <a:r>
              <a:rPr lang="ru-RU" sz="1600" dirty="0" smtClean="0">
                <a:solidFill>
                  <a:schemeClr val="bg1"/>
                </a:solidFill>
              </a:rPr>
              <a:t>к бюджетному назначению на 2021 год и 216,9 %  к уровню 2020 года,  в том числе: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на реализацию мероприятий по обеспечению жильем молодых семей – 1 795,7 тыс.рублей;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на капитальный ремонт и ремонт автомобильных дорог общего пользования местного значения  - 49 215,7 тыс.рублей;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на обеспечение развития и укрепления материально-технической базы домов культуры в населенных пунктах с числом жителей до 50 тыс.чел. – 372,6 тыс.рублей;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3) </a:t>
            </a:r>
            <a:r>
              <a:rPr lang="ru-RU" sz="2000" b="1" dirty="0" smtClean="0">
                <a:solidFill>
                  <a:srgbClr val="69BB17"/>
                </a:solidFill>
              </a:rPr>
              <a:t>субвенции -  1 975,1 тыс.рублей или 100% </a:t>
            </a:r>
            <a:r>
              <a:rPr lang="ru-RU" sz="1600" dirty="0" smtClean="0">
                <a:solidFill>
                  <a:schemeClr val="bg1"/>
                </a:solidFill>
              </a:rPr>
              <a:t>к бюджетному назначению на 2021 год, в том числе: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      на осуществление первичного воинского учета на территориях, где отсутствуют военные комиссариаты – 1962,7 тыс.рублей;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      на осуществление отдельных государственных полномочий по образованию и организации деятельности административных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       комиссий – 12,4 тыс.рублей.</a:t>
            </a:r>
          </a:p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       4)</a:t>
            </a:r>
            <a:r>
              <a:rPr lang="ru-RU" sz="2000" b="1" dirty="0" smtClean="0">
                <a:solidFill>
                  <a:srgbClr val="69BB17"/>
                </a:solidFill>
              </a:rPr>
              <a:t> иные межбюджетные трансферты – 871,2 тыс.рублей, или 52,4% </a:t>
            </a:r>
            <a:r>
              <a:rPr lang="ru-RU" sz="1600" dirty="0" smtClean="0">
                <a:solidFill>
                  <a:schemeClr val="bg1"/>
                </a:solidFill>
              </a:rPr>
              <a:t>к годовому бюджетному назначению.   Указанные средства предоставлены на  проведение экстренных мероприятий по расчистке русла реки Кубань от поваленных деревьев и других древесных остатков в целях предупреждения чрезвычайной ситуации на территории Новокубанского городского поселения.</a:t>
            </a:r>
          </a:p>
          <a:p>
            <a:pPr indent="358775" algn="just"/>
            <a:r>
              <a:rPr lang="ru-RU" sz="1600" dirty="0" smtClean="0">
                <a:solidFill>
                  <a:schemeClr val="bg1"/>
                </a:solidFill>
              </a:rPr>
              <a:t>5) </a:t>
            </a:r>
            <a:r>
              <a:rPr lang="ru-RU" sz="2000" b="1" dirty="0" smtClean="0">
                <a:solidFill>
                  <a:srgbClr val="69BB17"/>
                </a:solidFill>
              </a:rPr>
              <a:t>Безвозмездные поступления от негосударственных организаций </a:t>
            </a:r>
            <a:r>
              <a:rPr lang="ru-RU" sz="1600" dirty="0" smtClean="0">
                <a:solidFill>
                  <a:schemeClr val="bg1"/>
                </a:solidFill>
              </a:rPr>
              <a:t>– 341,5 тыс.рублей или 100,0% к бюджетному назначению. Указанные средства предоставлены МКУК «</a:t>
            </a:r>
            <a:r>
              <a:rPr lang="ru-RU" sz="1600" dirty="0" err="1" smtClean="0">
                <a:solidFill>
                  <a:schemeClr val="bg1"/>
                </a:solidFill>
              </a:rPr>
              <a:t>Новокубанская</a:t>
            </a:r>
            <a:r>
              <a:rPr lang="ru-RU" sz="1600" dirty="0" smtClean="0">
                <a:solidFill>
                  <a:schemeClr val="bg1"/>
                </a:solidFill>
              </a:rPr>
              <a:t> городская библиотечная система» по результатам проведенного конкурса на предоставление грантов Президента Российской Федерации. Президентский грант направлен на реализацию проекта «</a:t>
            </a:r>
            <a:r>
              <a:rPr lang="ru-RU" sz="1600" dirty="0" err="1" smtClean="0">
                <a:solidFill>
                  <a:schemeClr val="bg1"/>
                </a:solidFill>
              </a:rPr>
              <a:t>БиблиоВидеоСтудия</a:t>
            </a:r>
            <a:r>
              <a:rPr lang="ru-RU" sz="1600" dirty="0" smtClean="0">
                <a:solidFill>
                  <a:schemeClr val="bg1"/>
                </a:solidFill>
              </a:rPr>
              <a:t> – студия детского анимационного творчества». </a:t>
            </a:r>
          </a:p>
          <a:p>
            <a:endParaRPr lang="ru-RU" sz="1600" dirty="0" smtClean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52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356276" y="1622255"/>
            <a:ext cx="7730255" cy="4093428"/>
            <a:chOff x="286736" y="1411434"/>
            <a:chExt cx="5609916" cy="4093428"/>
          </a:xfrm>
        </p:grpSpPr>
        <p:sp>
          <p:nvSpPr>
            <p:cNvPr id="7" name="TextBox 6"/>
            <p:cNvSpPr txBox="1"/>
            <p:nvPr/>
          </p:nvSpPr>
          <p:spPr>
            <a:xfrm>
              <a:off x="295952" y="1411434"/>
              <a:ext cx="5600700" cy="409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ln w="0"/>
                  <a:solidFill>
                    <a:schemeClr val="bg1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rPr>
                <a:t>Основными целями налоговой политики являются</a:t>
              </a:r>
              <a:r>
                <a:rPr lang="ru-RU" sz="2400" dirty="0">
                  <a:ln w="0"/>
                  <a:solidFill>
                    <a:schemeClr val="bg1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rPr>
                <a:t>:</a:t>
              </a:r>
              <a:r>
                <a:rPr lang="ru-RU" sz="2400" dirty="0" smtClean="0">
                  <a:ln w="0"/>
                  <a:solidFill>
                    <a:schemeClr val="bg1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rPr>
                <a:t> </a:t>
              </a:r>
            </a:p>
            <a:p>
              <a:endParaRPr lang="ru-RU" sz="2000" dirty="0" smtClean="0">
                <a:ln w="0"/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ru-RU" sz="2400" dirty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2400" dirty="0" smtClean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охранение бюджетной устойчивости</a:t>
              </a:r>
            </a:p>
            <a:p>
              <a:endParaRPr lang="ru-RU" sz="2400" dirty="0" smtClean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ru-RU" sz="2400" dirty="0" smtClean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Стабильности ведения финансово-хозяйственной деятельности на территории города</a:t>
              </a:r>
            </a:p>
            <a:p>
              <a:endParaRPr lang="ru-RU" sz="2400" dirty="0" smtClean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ru-RU" sz="2400" dirty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RU" sz="2400" dirty="0" smtClean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окращение дефицита бюджета, </a:t>
              </a:r>
            </a:p>
            <a:p>
              <a:endParaRPr lang="ru-RU" sz="2400" dirty="0" smtClean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ru-RU" sz="2400" dirty="0" smtClean="0">
                  <a:ln w="0"/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собираемости налогов и сборов.</a:t>
              </a:r>
              <a:endParaRPr lang="ru-RU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286736" y="1411434"/>
              <a:ext cx="0" cy="800430"/>
            </a:xfrm>
            <a:prstGeom prst="line">
              <a:avLst/>
            </a:prstGeom>
            <a:ln w="57150">
              <a:solidFill>
                <a:srgbClr val="5196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/>
        </p:nvGrpSpPr>
        <p:grpSpPr>
          <a:xfrm>
            <a:off x="6127674" y="56938"/>
            <a:ext cx="6069632" cy="6801062"/>
            <a:chOff x="6127674" y="56938"/>
            <a:chExt cx="6069632" cy="6801062"/>
          </a:xfrm>
        </p:grpSpPr>
        <p:sp>
          <p:nvSpPr>
            <p:cNvPr id="31" name="Арка 30"/>
            <p:cNvSpPr/>
            <p:nvPr/>
          </p:nvSpPr>
          <p:spPr>
            <a:xfrm rot="3378901">
              <a:off x="5985819" y="198793"/>
              <a:ext cx="3220507" cy="2936797"/>
            </a:xfrm>
            <a:prstGeom prst="blockArc">
              <a:avLst>
                <a:gd name="adj1" fmla="val 11083211"/>
                <a:gd name="adj2" fmla="val 19106566"/>
                <a:gd name="adj3" fmla="val 21734"/>
              </a:avLst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8496300" y="799178"/>
              <a:ext cx="3701006" cy="605882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7615420" y="1795716"/>
              <a:ext cx="1881909" cy="1823647"/>
              <a:chOff x="6191146" y="1869743"/>
              <a:chExt cx="1881909" cy="1823647"/>
            </a:xfrm>
          </p:grpSpPr>
          <p:sp>
            <p:nvSpPr>
              <p:cNvPr id="16" name="Овал 15"/>
              <p:cNvSpPr/>
              <p:nvPr/>
            </p:nvSpPr>
            <p:spPr>
              <a:xfrm>
                <a:off x="6191146" y="1869743"/>
                <a:ext cx="1881909" cy="18236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rgbClr val="92D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256567" y="1906033"/>
                <a:ext cx="1751066" cy="1751066"/>
              </a:xfrm>
              <a:prstGeom prst="rect">
                <a:avLst/>
              </a:prstGeom>
            </p:spPr>
          </p:pic>
        </p:grpSp>
        <p:grpSp>
          <p:nvGrpSpPr>
            <p:cNvPr id="30" name="Группа 29"/>
            <p:cNvGrpSpPr/>
            <p:nvPr/>
          </p:nvGrpSpPr>
          <p:grpSpPr>
            <a:xfrm>
              <a:off x="9816056" y="3928955"/>
              <a:ext cx="1881909" cy="1823647"/>
              <a:chOff x="8494287" y="3850816"/>
              <a:chExt cx="1881909" cy="1823647"/>
            </a:xfrm>
          </p:grpSpPr>
          <p:sp>
            <p:nvSpPr>
              <p:cNvPr id="19" name="Овал 18"/>
              <p:cNvSpPr/>
              <p:nvPr/>
            </p:nvSpPr>
            <p:spPr>
              <a:xfrm>
                <a:off x="8494287" y="3850816"/>
                <a:ext cx="1881909" cy="18236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518964" y="3928955"/>
                <a:ext cx="1667367" cy="1667367"/>
              </a:xfrm>
              <a:prstGeom prst="rect">
                <a:avLst/>
              </a:prstGeom>
            </p:spPr>
          </p:pic>
        </p:grpSp>
        <p:grpSp>
          <p:nvGrpSpPr>
            <p:cNvPr id="29" name="Группа 28"/>
            <p:cNvGrpSpPr/>
            <p:nvPr/>
          </p:nvGrpSpPr>
          <p:grpSpPr>
            <a:xfrm>
              <a:off x="7615419" y="3928955"/>
              <a:ext cx="1881909" cy="1823647"/>
              <a:chOff x="6191146" y="3850816"/>
              <a:chExt cx="1881909" cy="1823647"/>
            </a:xfrm>
          </p:grpSpPr>
          <p:sp>
            <p:nvSpPr>
              <p:cNvPr id="17" name="Овал 16"/>
              <p:cNvSpPr/>
              <p:nvPr/>
            </p:nvSpPr>
            <p:spPr>
              <a:xfrm>
                <a:off x="6191146" y="3850816"/>
                <a:ext cx="1881909" cy="18236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7150">
                <a:solidFill>
                  <a:srgbClr val="92D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2" name="Рисунок 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410389" y="4035143"/>
                <a:ext cx="1454990" cy="1454990"/>
              </a:xfrm>
              <a:prstGeom prst="rect">
                <a:avLst/>
              </a:prstGeom>
            </p:spPr>
          </p:pic>
        </p:grpSp>
        <p:grpSp>
          <p:nvGrpSpPr>
            <p:cNvPr id="27" name="Группа 26"/>
            <p:cNvGrpSpPr/>
            <p:nvPr/>
          </p:nvGrpSpPr>
          <p:grpSpPr>
            <a:xfrm>
              <a:off x="9816056" y="1759425"/>
              <a:ext cx="1881909" cy="1823647"/>
              <a:chOff x="8494287" y="1869743"/>
              <a:chExt cx="1881909" cy="1823647"/>
            </a:xfrm>
          </p:grpSpPr>
          <p:sp>
            <p:nvSpPr>
              <p:cNvPr id="18" name="Овал 17"/>
              <p:cNvSpPr/>
              <p:nvPr/>
            </p:nvSpPr>
            <p:spPr>
              <a:xfrm>
                <a:off x="8494287" y="1869743"/>
                <a:ext cx="1881909" cy="182364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3" name="Рисунок 2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8684934" y="2031259"/>
                <a:ext cx="1500613" cy="1500613"/>
              </a:xfrm>
              <a:prstGeom prst="rect">
                <a:avLst/>
              </a:prstGeom>
            </p:spPr>
          </p:pic>
        </p:grpSp>
      </p:grpSp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33" name="Овал 32"/>
          <p:cNvSpPr/>
          <p:nvPr/>
        </p:nvSpPr>
        <p:spPr>
          <a:xfrm>
            <a:off x="469900" y="2844800"/>
            <a:ext cx="165100" cy="177800"/>
          </a:xfrm>
          <a:prstGeom prst="ellipse">
            <a:avLst/>
          </a:prstGeom>
          <a:solidFill>
            <a:srgbClr val="51963B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Овал 33"/>
          <p:cNvSpPr/>
          <p:nvPr/>
        </p:nvSpPr>
        <p:spPr>
          <a:xfrm>
            <a:off x="469900" y="3571733"/>
            <a:ext cx="165100" cy="177800"/>
          </a:xfrm>
          <a:prstGeom prst="ellipse">
            <a:avLst/>
          </a:prstGeom>
          <a:solidFill>
            <a:srgbClr val="51963B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469900" y="4662977"/>
            <a:ext cx="165100" cy="177800"/>
          </a:xfrm>
          <a:prstGeom prst="ellipse">
            <a:avLst/>
          </a:prstGeom>
          <a:solidFill>
            <a:srgbClr val="51963B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/>
          <p:cNvSpPr/>
          <p:nvPr/>
        </p:nvSpPr>
        <p:spPr>
          <a:xfrm>
            <a:off x="464024" y="5390472"/>
            <a:ext cx="165100" cy="177800"/>
          </a:xfrm>
          <a:prstGeom prst="ellipse">
            <a:avLst/>
          </a:prstGeom>
          <a:solidFill>
            <a:srgbClr val="51963B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643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10"/>
          <a:stretch/>
        </p:blipFill>
        <p:spPr>
          <a:xfrm>
            <a:off x="0" y="833289"/>
            <a:ext cx="4847163" cy="6023915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</p:pic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0" y="833289"/>
            <a:ext cx="4847163" cy="6023915"/>
          </a:xfrm>
          <a:prstGeom prst="rect">
            <a:avLst/>
          </a:prstGeom>
          <a:solidFill>
            <a:schemeClr val="bg2">
              <a:lumMod val="50000"/>
              <a:alpha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3627973" y="1432321"/>
            <a:ext cx="8564027" cy="4825850"/>
            <a:chOff x="379676" y="1470447"/>
            <a:chExt cx="8564027" cy="4825850"/>
          </a:xfrm>
        </p:grpSpPr>
        <p:sp>
          <p:nvSpPr>
            <p:cNvPr id="34" name="TextBox 33"/>
            <p:cNvSpPr txBox="1"/>
            <p:nvPr/>
          </p:nvSpPr>
          <p:spPr>
            <a:xfrm>
              <a:off x="379676" y="1470447"/>
              <a:ext cx="19111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Проведены:</a:t>
              </a:r>
              <a:endParaRPr lang="ru-RU" sz="2000" dirty="0"/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379676" y="2043559"/>
              <a:ext cx="8564027" cy="4252738"/>
              <a:chOff x="379676" y="2043559"/>
              <a:chExt cx="7241627" cy="3509897"/>
            </a:xfrm>
          </p:grpSpPr>
          <p:grpSp>
            <p:nvGrpSpPr>
              <p:cNvPr id="2" name="Группа 1"/>
              <p:cNvGrpSpPr/>
              <p:nvPr/>
            </p:nvGrpSpPr>
            <p:grpSpPr>
              <a:xfrm>
                <a:off x="379676" y="2043559"/>
                <a:ext cx="7241627" cy="3509897"/>
                <a:chOff x="379676" y="1647173"/>
                <a:chExt cx="7241627" cy="3509897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379676" y="1647173"/>
                  <a:ext cx="7157167" cy="1040389"/>
                  <a:chOff x="355288" y="1889430"/>
                  <a:chExt cx="6571664" cy="1040389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355288" y="1889430"/>
                    <a:ext cx="1067112" cy="1040389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3">
                    <a:schemeClr val="lt1"/>
                  </a:lnRef>
                  <a:fillRef idx="1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000" dirty="0">
                      <a:solidFill>
                        <a:schemeClr val="tx1"/>
                      </a:solidFill>
                      <a:latin typeface="Monotype Corsiva" panose="03010101010201010101" pitchFamily="66" charset="0"/>
                    </a:endParaRPr>
                  </a:p>
                </p:txBody>
              </p:sp>
              <p:sp>
                <p:nvSpPr>
                  <p:cNvPr id="23" name="Прямоугольник 22"/>
                  <p:cNvSpPr/>
                  <p:nvPr/>
                </p:nvSpPr>
                <p:spPr>
                  <a:xfrm>
                    <a:off x="1416941" y="2082352"/>
                    <a:ext cx="5510011" cy="58423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ru-RU" sz="2000" dirty="0" smtClean="0">
                        <a:solidFill>
                          <a:schemeClr val="bg1"/>
                        </a:solidFill>
                        <a:latin typeface="Arial Black" panose="020B0A04020102020204" pitchFamily="34" charset="0"/>
                      </a:rPr>
                      <a:t>Мониторинг установленных налоговых ставок </a:t>
                    </a:r>
                  </a:p>
                  <a:p>
                    <a:r>
                      <a:rPr lang="ru-RU" sz="2000" dirty="0" smtClean="0">
                        <a:solidFill>
                          <a:schemeClr val="bg1"/>
                        </a:solidFill>
                        <a:latin typeface="Arial Black" panose="020B0A04020102020204" pitchFamily="34" charset="0"/>
                      </a:rPr>
                      <a:t>по местным налогам</a:t>
                    </a:r>
                    <a:endParaRPr lang="ru-RU" sz="2000" dirty="0">
                      <a:solidFill>
                        <a:schemeClr val="bg1"/>
                      </a:solidFill>
                      <a:latin typeface="Arial Black" panose="020B0A04020102020204" pitchFamily="34" charset="0"/>
                    </a:endParaRPr>
                  </a:p>
                </p:txBody>
              </p:sp>
            </p:grpSp>
            <p:grpSp>
              <p:nvGrpSpPr>
                <p:cNvPr id="25" name="Группа 24"/>
                <p:cNvGrpSpPr/>
                <p:nvPr/>
              </p:nvGrpSpPr>
              <p:grpSpPr>
                <a:xfrm>
                  <a:off x="379676" y="2832435"/>
                  <a:ext cx="7241627" cy="1051712"/>
                  <a:chOff x="355289" y="1878107"/>
                  <a:chExt cx="6636126" cy="1051712"/>
                </a:xfrm>
              </p:grpSpPr>
              <p:sp>
                <p:nvSpPr>
                  <p:cNvPr id="26" name="Овал 25"/>
                  <p:cNvSpPr/>
                  <p:nvPr/>
                </p:nvSpPr>
                <p:spPr>
                  <a:xfrm>
                    <a:off x="355289" y="1878107"/>
                    <a:ext cx="1065011" cy="1051712"/>
                  </a:xfrm>
                  <a:prstGeom prst="ellipse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3">
                    <a:schemeClr val="lt1"/>
                  </a:lnRef>
                  <a:fillRef idx="1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000" dirty="0">
                      <a:solidFill>
                        <a:schemeClr val="tx1"/>
                      </a:solidFill>
                      <a:latin typeface="Monotype Corsiva" panose="03010101010201010101" pitchFamily="66" charset="0"/>
                    </a:endParaRPr>
                  </a:p>
                </p:txBody>
              </p:sp>
              <p:sp>
                <p:nvSpPr>
                  <p:cNvPr id="27" name="Прямоугольник 26"/>
                  <p:cNvSpPr/>
                  <p:nvPr/>
                </p:nvSpPr>
                <p:spPr>
                  <a:xfrm>
                    <a:off x="1414852" y="2219297"/>
                    <a:ext cx="5576563" cy="33022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ru-RU" sz="2000" dirty="0" smtClean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Мониторинг льгот по местным налогам</a:t>
                    </a:r>
                    <a:endParaRPr lang="ru-RU" sz="2000" dirty="0">
                      <a:solidFill>
                        <a:schemeClr val="bg1"/>
                      </a:solidFill>
                      <a:latin typeface="Arial Black" panose="020B0A040201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28" name="Группа 27"/>
                <p:cNvGrpSpPr/>
                <p:nvPr/>
              </p:nvGrpSpPr>
              <p:grpSpPr>
                <a:xfrm>
                  <a:off x="379676" y="4085598"/>
                  <a:ext cx="6987221" cy="1071472"/>
                  <a:chOff x="431050" y="2155119"/>
                  <a:chExt cx="6531728" cy="1071472"/>
                </a:xfrm>
              </p:grpSpPr>
              <p:sp>
                <p:nvSpPr>
                  <p:cNvPr id="29" name="Овал 28"/>
                  <p:cNvSpPr/>
                  <p:nvPr/>
                </p:nvSpPr>
                <p:spPr>
                  <a:xfrm>
                    <a:off x="431050" y="2155119"/>
                    <a:ext cx="1086424" cy="1071472"/>
                  </a:xfrm>
                  <a:prstGeom prst="ellipse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3">
                    <a:schemeClr val="lt1"/>
                  </a:lnRef>
                  <a:fillRef idx="1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2000" dirty="0">
                      <a:solidFill>
                        <a:schemeClr val="tx1"/>
                      </a:solidFill>
                      <a:latin typeface="Monotype Corsiva" panose="03010101010201010101" pitchFamily="66" charset="0"/>
                    </a:endParaRPr>
                  </a:p>
                </p:txBody>
              </p:sp>
              <p:sp>
                <p:nvSpPr>
                  <p:cNvPr id="30" name="Прямоугольник 29"/>
                  <p:cNvSpPr/>
                  <p:nvPr/>
                </p:nvSpPr>
                <p:spPr>
                  <a:xfrm>
                    <a:off x="1511916" y="2367689"/>
                    <a:ext cx="5450862" cy="33022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ru-RU" sz="2000" dirty="0" smtClean="0">
                        <a:solidFill>
                          <a:schemeClr val="bg1"/>
                        </a:solidFill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Оценка эффективности налоговых расходов</a:t>
                    </a:r>
                    <a:endParaRPr lang="ru-RU" sz="2000" dirty="0">
                      <a:solidFill>
                        <a:schemeClr val="bg1"/>
                      </a:solidFill>
                      <a:latin typeface="Arial Black" panose="020B0A040201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13716" y="2161784"/>
                <a:ext cx="870947" cy="870947"/>
              </a:xfrm>
              <a:prstGeom prst="rect">
                <a:avLst/>
              </a:prstGeom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48441" y="3345321"/>
                <a:ext cx="818711" cy="869628"/>
              </a:xfrm>
              <a:prstGeom prst="rect">
                <a:avLst/>
              </a:prstGeom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82419" y="4609548"/>
                <a:ext cx="807183" cy="80718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7658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69901"/>
            <a:ext cx="12192000" cy="6388099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4099560" y="1177787"/>
            <a:ext cx="7639050" cy="3041018"/>
            <a:chOff x="4191000" y="1218057"/>
            <a:chExt cx="7639050" cy="304101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191000" y="1233277"/>
              <a:ext cx="7639050" cy="3025798"/>
            </a:xfrm>
            <a:prstGeom prst="rect">
              <a:avLst/>
            </a:prstGeom>
            <a:solidFill>
              <a:srgbClr val="51963B"/>
            </a:solidFill>
            <a:ln w="3810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latin typeface="Arial Black" panose="020B0A04020102020204" pitchFamily="34" charset="0"/>
                </a:rPr>
                <a:t>С начала года велась работа по уточнению сведений о правообладателях объектов недвижимого имущества, включенных в Перечень на очередной налоговый период, расположенных на территории города, а так же по выявлению объектов, права на которые не зарегистрированы в установленном законом порядке </a:t>
              </a:r>
              <a:endParaRPr lang="ru-RU" sz="2000" dirty="0">
                <a:latin typeface="Arial Black" panose="020B0A040201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191000" y="1218057"/>
              <a:ext cx="3418840" cy="3041017"/>
            </a:xfrm>
            <a:prstGeom prst="rect">
              <a:avLst/>
            </a:prstGeom>
            <a:noFill/>
            <a:ln w="38100"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С начала </a:t>
              </a:r>
            </a:p>
            <a:p>
              <a:r>
                <a: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с</a:t>
              </a:r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ведений</a:t>
              </a:r>
            </a:p>
            <a:p>
              <a:r>
                <a: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н</a:t>
              </a:r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едвижимого</a:t>
              </a:r>
            </a:p>
            <a:p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на очередной </a:t>
              </a:r>
            </a:p>
            <a:p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на территории города, </a:t>
              </a:r>
            </a:p>
            <a:p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объектов, </a:t>
              </a:r>
            </a:p>
            <a:p>
              <a:r>
                <a:rPr lang="ru-RU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Black" panose="020B0A04020102020204" pitchFamily="34" charset="0"/>
                </a:rPr>
                <a:t>в установленном</a:t>
              </a:r>
              <a:endPara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844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0" y="829518"/>
            <a:ext cx="9011920" cy="6028482"/>
            <a:chOff x="0" y="829518"/>
            <a:chExt cx="9011920" cy="602848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829518"/>
              <a:ext cx="9011920" cy="6028482"/>
            </a:xfrm>
            <a:prstGeom prst="rect">
              <a:avLst/>
            </a:prstGeom>
          </p:spPr>
        </p:pic>
        <p:sp>
          <p:nvSpPr>
            <p:cNvPr id="3" name="Прямоугольный треугольник 2"/>
            <p:cNvSpPr/>
            <p:nvPr/>
          </p:nvSpPr>
          <p:spPr>
            <a:xfrm flipH="1">
              <a:off x="3096302" y="829518"/>
              <a:ext cx="5915618" cy="6028482"/>
            </a:xfrm>
            <a:prstGeom prst="rtTriangle">
              <a:avLst/>
            </a:prstGeom>
            <a:solidFill>
              <a:srgbClr val="595959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21" name="Прямая соединительная линия 20"/>
          <p:cNvCxnSpPr>
            <a:endCxn id="3" idx="4"/>
          </p:cNvCxnSpPr>
          <p:nvPr/>
        </p:nvCxnSpPr>
        <p:spPr>
          <a:xfrm flipH="1">
            <a:off x="3096302" y="829518"/>
            <a:ext cx="5900157" cy="602848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4640" y="2690071"/>
            <a:ext cx="390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заседаний комиссии</a:t>
            </a:r>
          </a:p>
        </p:txBody>
      </p:sp>
      <p:sp>
        <p:nvSpPr>
          <p:cNvPr id="16" name="Овал 15"/>
          <p:cNvSpPr/>
          <p:nvPr/>
        </p:nvSpPr>
        <p:spPr>
          <a:xfrm>
            <a:off x="5264556" y="3505200"/>
            <a:ext cx="1552804" cy="14427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400" dirty="0" smtClean="0">
                <a:latin typeface="Monotype Corsiva" panose="03010101010201010101" pitchFamily="66" charset="0"/>
              </a:rPr>
              <a:t>608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514236" y="1966112"/>
            <a:ext cx="1400404" cy="12938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atin typeface="Monotype Corsiva" panose="03010101010201010101" pitchFamily="66" charset="0"/>
              </a:rPr>
              <a:t>39</a:t>
            </a:r>
            <a:endParaRPr lang="ru-RU" sz="5400" dirty="0">
              <a:latin typeface="Monotype Corsiva" panose="03010101010201010101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17360" y="4016768"/>
            <a:ext cx="5141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плательщика, допустивших </a:t>
            </a:r>
            <a:endParaRPr lang="en-US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з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адолженность, заслушаны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711752" y="5084927"/>
            <a:ext cx="1805128" cy="1580033"/>
            <a:chOff x="3711752" y="5084927"/>
            <a:chExt cx="1805128" cy="1580033"/>
          </a:xfrm>
          <a:solidFill>
            <a:srgbClr val="8BC167"/>
          </a:solidFill>
        </p:grpSpPr>
        <p:sp>
          <p:nvSpPr>
            <p:cNvPr id="19" name="Овал 18"/>
            <p:cNvSpPr/>
            <p:nvPr/>
          </p:nvSpPr>
          <p:spPr>
            <a:xfrm>
              <a:off x="3711752" y="5084927"/>
              <a:ext cx="1805128" cy="158003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6000" dirty="0">
                <a:latin typeface="Monotype Corsiva" panose="03010101010201010101" pitchFamily="66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70275" y="5330320"/>
              <a:ext cx="1646605" cy="95410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sz="2800" dirty="0" smtClean="0">
                  <a:solidFill>
                    <a:schemeClr val="bg1"/>
                  </a:solidFill>
                  <a:latin typeface="Monotype Corsiva" panose="03010101010201010101" pitchFamily="66" charset="0"/>
                </a:rPr>
                <a:t>4 </a:t>
              </a:r>
              <a:r>
                <a:rPr lang="ru-RU" sz="2800" dirty="0">
                  <a:solidFill>
                    <a:schemeClr val="bg1"/>
                  </a:solidFill>
                  <a:latin typeface="Monotype Corsiva" panose="03010101010201010101" pitchFamily="66" charset="0"/>
                </a:rPr>
                <a:t>млн. </a:t>
              </a:r>
            </a:p>
            <a:p>
              <a:r>
                <a:rPr lang="ru-RU" sz="2800" dirty="0" smtClean="0">
                  <a:solidFill>
                    <a:schemeClr val="bg1"/>
                  </a:solidFill>
                  <a:latin typeface="Monotype Corsiva" panose="03010101010201010101" pitchFamily="66" charset="0"/>
                </a:rPr>
                <a:t>104 </a:t>
              </a:r>
              <a:r>
                <a:rPr lang="ru-RU" sz="2800" dirty="0">
                  <a:solidFill>
                    <a:schemeClr val="bg1"/>
                  </a:solidFill>
                  <a:latin typeface="Monotype Corsiva" panose="03010101010201010101" pitchFamily="66" charset="0"/>
                </a:rPr>
                <a:t>т. руб</a:t>
              </a:r>
              <a:r>
                <a:rPr lang="ru-RU" sz="2800" dirty="0" smtClean="0">
                  <a:solidFill>
                    <a:schemeClr val="bg1"/>
                  </a:solidFill>
                  <a:latin typeface="Monotype Corsiva" panose="03010101010201010101" pitchFamily="66" charset="0"/>
                </a:rPr>
                <a:t>.</a:t>
              </a:r>
              <a:endParaRPr lang="ru-RU" sz="7200" dirty="0">
                <a:solidFill>
                  <a:schemeClr val="bg1"/>
                </a:solidFill>
                <a:latin typeface="Monotype Corsiva" panose="03010101010201010101" pitchFamily="66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516880" y="5604596"/>
            <a:ext cx="49904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бщая сумма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недоимки, </a:t>
            </a:r>
            <a:endParaRPr lang="ru-RU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погашенной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по итогам МВК</a:t>
            </a:r>
          </a:p>
        </p:txBody>
      </p:sp>
    </p:spTree>
    <p:extLst>
      <p:ext uri="{BB962C8B-B14F-4D97-AF65-F5344CB8AC3E}">
        <p14:creationId xmlns:p14="http://schemas.microsoft.com/office/powerpoint/2010/main" xmlns="" val="166279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5317" y="799178"/>
            <a:ext cx="7987993" cy="59880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85017" y="1223412"/>
            <a:ext cx="917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Распространено</a:t>
            </a: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2 919 уведомлений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1926" y="3484880"/>
            <a:ext cx="32063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12 млн.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928 тыс. руб.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9139" y="3423324"/>
            <a:ext cx="18389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н</a:t>
            </a: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 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сумму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02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БЮДЖЕТНАЯ ПОЛИТИКА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61" t="-32062" r="-51609" b="6914"/>
          <a:stretch/>
        </p:blipFill>
        <p:spPr>
          <a:xfrm>
            <a:off x="0" y="-88900"/>
            <a:ext cx="10420350" cy="6946900"/>
          </a:xfrm>
          <a:prstGeom prst="rtTriangle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3096302" y="1660046"/>
            <a:ext cx="8608776" cy="3854929"/>
            <a:chOff x="3096302" y="1660046"/>
            <a:chExt cx="8608776" cy="3854929"/>
          </a:xfrm>
          <a:solidFill>
            <a:schemeClr val="accent6">
              <a:lumMod val="75000"/>
            </a:schemeClr>
          </a:solidFill>
        </p:grpSpPr>
        <p:sp>
          <p:nvSpPr>
            <p:cNvPr id="9" name="Прямоугольный треугольник 8"/>
            <p:cNvSpPr/>
            <p:nvPr/>
          </p:nvSpPr>
          <p:spPr>
            <a:xfrm rot="10800000">
              <a:off x="3096302" y="1660046"/>
              <a:ext cx="3294534" cy="2178385"/>
            </a:xfrm>
            <a:prstGeom prst="rtTriangl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390836" y="1660046"/>
              <a:ext cx="5314242" cy="3854929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33363" y="2439957"/>
            <a:ext cx="6344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разъяснительная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работа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96530" y="1756216"/>
            <a:ext cx="780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Сотрудниками администрации совместно с</a:t>
            </a:r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743567" y="2116586"/>
            <a:ext cx="6834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налоговой инспекцией велась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502842" y="2797324"/>
            <a:ext cx="6380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необходимости оплаты налогов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5895536" y="3116971"/>
            <a:ext cx="45448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ответственности за их </a:t>
            </a:r>
            <a:endParaRPr lang="ru-RU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несвоевременное </a:t>
            </a:r>
          </a:p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перечисление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30766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РАСХОДЫ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38244" y="900048"/>
            <a:ext cx="116992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Расходы бюджета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– выплачиваемые из бюджета денежные средства.</a:t>
            </a:r>
          </a:p>
          <a:p>
            <a:endParaRPr lang="ru-RU" sz="1200" dirty="0" smtClean="0">
              <a:solidFill>
                <a:schemeClr val="bg1"/>
              </a:solidFill>
            </a:endParaRPr>
          </a:p>
          <a:p>
            <a:pPr algn="just"/>
            <a:r>
              <a:rPr lang="ru-RU" sz="2400" u="sng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Объём расходов </a:t>
            </a:r>
            <a:r>
              <a:rPr lang="ru-RU" sz="2400" dirty="0" smtClean="0">
                <a:solidFill>
                  <a:schemeClr val="bg1"/>
                </a:solidFill>
              </a:rPr>
              <a:t>определяется исходя из объёма средств, необходимых для исполнения установленных законодательством полномочий органов местного самоуправления Новокубанского городского поселения.</a:t>
            </a:r>
          </a:p>
          <a:p>
            <a:pPr indent="446088" algn="just"/>
            <a:r>
              <a:rPr lang="ru-RU" sz="2400" dirty="0" smtClean="0">
                <a:solidFill>
                  <a:schemeClr val="bg1"/>
                </a:solidFill>
              </a:rPr>
              <a:t>Формирование расходов осуществляется в соответствии с расходными обязательствами, обусловленными установленным законодательством разграничением полномочий, исполнение которых  должно происходить в очередном финансовом году за счет средств соответствующих бюджетов.</a:t>
            </a: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 Расходы местного бюджета </a:t>
            </a:r>
            <a:r>
              <a:rPr lang="ru-RU" sz="2400" u="sng" dirty="0" smtClean="0">
                <a:solidFill>
                  <a:schemeClr val="bg1"/>
                </a:solidFill>
              </a:rPr>
              <a:t>классифицируются</a:t>
            </a:r>
            <a:r>
              <a:rPr lang="ru-RU" sz="240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•по разделам и подразделам;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•по распорядителям средств местного бюджета;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	•по муниципальным программам.</a:t>
            </a:r>
          </a:p>
        </p:txBody>
      </p:sp>
    </p:spTree>
    <p:extLst>
      <p:ext uri="{BB962C8B-B14F-4D97-AF65-F5344CB8AC3E}">
        <p14:creationId xmlns:p14="http://schemas.microsoft.com/office/powerpoint/2010/main" xmlns="" val="2078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8" name="Прямоугольник 47"/>
          <p:cNvSpPr/>
          <p:nvPr/>
        </p:nvSpPr>
        <p:spPr>
          <a:xfrm>
            <a:off x="1008721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407592" y="214923"/>
            <a:ext cx="60960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РАСХОДЫ БЮДЖЕТА</a:t>
            </a:r>
            <a:endParaRPr lang="ru-RU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graphicFrame>
        <p:nvGraphicFramePr>
          <p:cNvPr id="40" name="Таблица 39"/>
          <p:cNvGraphicFramePr>
            <a:graphicFrameLocks noGrp="1"/>
          </p:cNvGraphicFramePr>
          <p:nvPr/>
        </p:nvGraphicFramePr>
        <p:xfrm>
          <a:off x="0" y="1984239"/>
          <a:ext cx="12191999" cy="4702874"/>
        </p:xfrm>
        <a:graphic>
          <a:graphicData uri="http://schemas.openxmlformats.org/drawingml/2006/table">
            <a:tbl>
              <a:tblPr/>
              <a:tblGrid>
                <a:gridCol w="400833"/>
                <a:gridCol w="5246393"/>
                <a:gridCol w="2365210"/>
                <a:gridCol w="2003108"/>
                <a:gridCol w="2176455"/>
              </a:tblGrid>
              <a:tr h="12129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 (раздел, подраздел)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бюджетные назначения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 к годовому бюджетному назначению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2540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0759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расходов, в том числе: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341 916,3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331 687,3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97,0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07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0100 Общегосударственные расходы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27 986,7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27 520,5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98,3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9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0200 Национальная оборона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1 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962,7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1 962,7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9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0300 Национальная безопасность и правоохранительная деятельность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8 598,0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7 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797,5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90,7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539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0400 Национальная экономика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77 229,9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75 972,8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068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0500 Жилищно-коммунальное хозяйство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137 438,2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129 900,6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94,5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539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0700  Образование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1 047,0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1 047,0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539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0800 Культура, кинематография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83 996,9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83 829,4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99,8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539">
                <a:tc>
                  <a:txBody>
                    <a:bodyPr/>
                    <a:lstStyle/>
                    <a:p>
                      <a:pPr marR="47117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1000 Социальная политика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3 102,7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3 102,7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068">
                <a:tc>
                  <a:txBody>
                    <a:bodyPr/>
                    <a:lstStyle/>
                    <a:p>
                      <a:pPr algn="l"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1300 Обслуживание государственного и муниципального долга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554,3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554,3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0" y="835000"/>
            <a:ext cx="1219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      Решением Совета Новокубанского городского поселения Новокубанского района № 172 общий объем расходов бюджета поселения утвержден в сумме </a:t>
            </a:r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341 916,3 тыс.рублей</a:t>
            </a:r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Уточненной сводной бюджетной росписью предусмотрены на 2021 год расходы в сумме </a:t>
            </a:r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341 916,3 тыс.рублей</a:t>
            </a:r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</a:t>
            </a:r>
          </a:p>
          <a:p>
            <a:pPr indent="446088" algn="just"/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Кассовое исполнение расходов бюджета поселения в 2021 году составило </a:t>
            </a:r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331 687,3 тыс.рублей </a:t>
            </a:r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или </a:t>
            </a:r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97%</a:t>
            </a:r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к уточненной росписи на 2021 год и </a:t>
            </a:r>
            <a:r>
              <a:rPr lang="ru-RU" sz="1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136,9%</a:t>
            </a:r>
            <a:r>
              <a:rPr lang="ru-RU" sz="1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к уровню 2020 года.</a:t>
            </a:r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6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xmlns="" val="2368067935"/>
              </p:ext>
            </p:extLst>
          </p:nvPr>
        </p:nvGraphicFramePr>
        <p:xfrm>
          <a:off x="5181601" y="874356"/>
          <a:ext cx="7147034" cy="5983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38035" y="1902130"/>
            <a:ext cx="47570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Расходы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бюджета на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год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исполнены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в сумме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331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млн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687,3 тыс. рублей. </a:t>
            </a:r>
          </a:p>
          <a:p>
            <a:pPr algn="ctr"/>
            <a:endParaRPr lang="ru-RU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 том числе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средства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федерального и краевого бюджета </a:t>
            </a:r>
            <a:endParaRPr lang="ru-RU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Более 105 </a:t>
            </a:r>
            <a:r>
              <a:rPr lang="ru-RU" sz="2400" dirty="0">
                <a:solidFill>
                  <a:srgbClr val="92D050"/>
                </a:solidFill>
                <a:latin typeface="Arial Black" panose="020B0A04020102020204" pitchFamily="34" charset="0"/>
              </a:rPr>
              <a:t>млн.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877 тыс. рублей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 algn="ctr"/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07592" y="214923"/>
            <a:ext cx="60960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РАСХОДЫ БЮДЖЕТА</a:t>
            </a:r>
            <a:endParaRPr lang="ru-RU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i0.wp.com/ztv.zp.ua/wp-content/uploads/2016/12/byudzhet.jpg?fit=1220%2C661&amp;ssl=1"/>
          <p:cNvPicPr>
            <a:picLocks noChangeAspect="1" noChangeArrowheads="1"/>
          </p:cNvPicPr>
          <p:nvPr/>
        </p:nvPicPr>
        <p:blipFill>
          <a:blip r:embed="rId2">
            <a:lum bright="50000"/>
          </a:blip>
          <a:srcRect/>
          <a:stretch>
            <a:fillRect/>
          </a:stretch>
        </p:blipFill>
        <p:spPr bwMode="auto">
          <a:xfrm>
            <a:off x="0" y="444057"/>
            <a:ext cx="12192000" cy="641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РАСХОДЫ БЮДЖЕТА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1" name="Диаграмма 3"/>
          <p:cNvGraphicFramePr>
            <a:graphicFrameLocks/>
          </p:cNvGraphicFramePr>
          <p:nvPr/>
        </p:nvGraphicFramePr>
        <p:xfrm>
          <a:off x="576263" y="488950"/>
          <a:ext cx="11474450" cy="727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078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Прямая соединительная линия 51"/>
          <p:cNvCxnSpPr/>
          <p:nvPr/>
        </p:nvCxnSpPr>
        <p:spPr>
          <a:xfrm>
            <a:off x="143036" y="6058016"/>
            <a:ext cx="115536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85533" y="2551822"/>
            <a:ext cx="2326598" cy="3544236"/>
            <a:chOff x="403902" y="1738964"/>
            <a:chExt cx="2692400" cy="3936350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403902" y="1738964"/>
              <a:ext cx="2692400" cy="3936350"/>
              <a:chOff x="2349500" y="2287812"/>
              <a:chExt cx="1536700" cy="269058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" name="Равнобедренный треугольник 6"/>
              <p:cNvSpPr/>
              <p:nvPr/>
            </p:nvSpPr>
            <p:spPr>
              <a:xfrm rot="16200000">
                <a:off x="2450666" y="2190231"/>
                <a:ext cx="995031" cy="1190193"/>
              </a:xfrm>
              <a:prstGeom prst="triangle">
                <a:avLst>
                  <a:gd name="adj" fmla="val 56452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2349500" y="3467100"/>
                <a:ext cx="1536700" cy="1511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2000" dirty="0" smtClean="0">
                    <a:solidFill>
                      <a:schemeClr val="accent5">
                        <a:lumMod val="50000"/>
                      </a:schemeClr>
                    </a:solidFill>
                    <a:latin typeface="Monotype Corsiva" panose="03010101010201010101" pitchFamily="66" charset="0"/>
                  </a:rPr>
                  <a:t>«Обеспечение доступным и комфортным жильем </a:t>
                </a:r>
              </a:p>
              <a:p>
                <a:pPr algn="ctr"/>
                <a:r>
                  <a:rPr lang="ru-RU" sz="2000" dirty="0" smtClean="0">
                    <a:solidFill>
                      <a:schemeClr val="accent5">
                        <a:lumMod val="50000"/>
                      </a:schemeClr>
                    </a:solidFill>
                    <a:latin typeface="Monotype Corsiva" panose="03010101010201010101" pitchFamily="66" charset="0"/>
                  </a:rPr>
                  <a:t>и коммунальными услугами </a:t>
                </a:r>
              </a:p>
              <a:p>
                <a:pPr algn="ctr"/>
                <a:r>
                  <a:rPr lang="ru-RU" sz="2000" dirty="0" smtClean="0">
                    <a:solidFill>
                      <a:schemeClr val="accent5">
                        <a:lumMod val="50000"/>
                      </a:schemeClr>
                    </a:solidFill>
                    <a:latin typeface="Monotype Corsiva" panose="03010101010201010101" pitchFamily="66" charset="0"/>
                  </a:rPr>
                  <a:t>граждан РФ»</a:t>
                </a:r>
                <a:endParaRPr lang="ru-RU" sz="2000" dirty="0">
                  <a:solidFill>
                    <a:schemeClr val="accent5">
                      <a:lumMod val="50000"/>
                    </a:schemeClr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3" name="Прямоугольный треугольник 2"/>
              <p:cNvSpPr/>
              <p:nvPr/>
            </p:nvSpPr>
            <p:spPr>
              <a:xfrm>
                <a:off x="2349500" y="2743200"/>
                <a:ext cx="1536700" cy="7239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52832" y="1912162"/>
              <a:ext cx="986075" cy="986075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>
          <a:xfrm>
            <a:off x="6115411" y="2378031"/>
            <a:ext cx="2340181" cy="3718026"/>
            <a:chOff x="2349500" y="2317746"/>
            <a:chExt cx="1536700" cy="266065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6" name="Прямоугольник 15"/>
            <p:cNvSpPr/>
            <p:nvPr/>
          </p:nvSpPr>
          <p:spPr>
            <a:xfrm>
              <a:off x="2349500" y="3467100"/>
              <a:ext cx="1536700" cy="15113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Monotype Corsiva" panose="03010101010201010101" pitchFamily="66" charset="0"/>
                </a:rPr>
                <a:t>«Развитие сети автомобильных дорог Краснодарского края»</a:t>
              </a:r>
              <a:endParaRPr lang="ru-RU" sz="2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endParaRPr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16200000">
              <a:off x="2374642" y="2292608"/>
              <a:ext cx="1149353" cy="1199630"/>
            </a:xfrm>
            <a:prstGeom prst="triangle">
              <a:avLst>
                <a:gd name="adj" fmla="val 56563"/>
              </a:avLst>
            </a:prstGeom>
            <a:solidFill>
              <a:srgbClr val="FFE8A7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Прямоугольный треугольник 16"/>
            <p:cNvSpPr/>
            <p:nvPr/>
          </p:nvSpPr>
          <p:spPr>
            <a:xfrm>
              <a:off x="2349500" y="2827697"/>
              <a:ext cx="1536700" cy="639403"/>
            </a:xfrm>
            <a:prstGeom prst="rtTriangl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249700" y="2551822"/>
            <a:ext cx="2326598" cy="3544236"/>
            <a:chOff x="2349500" y="2267220"/>
            <a:chExt cx="1536700" cy="271118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2" name="Равнобедренный треугольник 21"/>
            <p:cNvSpPr/>
            <p:nvPr/>
          </p:nvSpPr>
          <p:spPr>
            <a:xfrm rot="16200000">
              <a:off x="2436187" y="2193524"/>
              <a:ext cx="1087261" cy="1234654"/>
            </a:xfrm>
            <a:prstGeom prst="triangle">
              <a:avLst>
                <a:gd name="adj" fmla="val 5645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ый треугольник 20"/>
            <p:cNvSpPr/>
            <p:nvPr/>
          </p:nvSpPr>
          <p:spPr>
            <a:xfrm>
              <a:off x="2349500" y="2743200"/>
              <a:ext cx="1536700" cy="723900"/>
            </a:xfrm>
            <a:prstGeom prst="rtTriangl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349500" y="3467100"/>
              <a:ext cx="1536700" cy="15113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dirty="0" smtClean="0">
                  <a:solidFill>
                    <a:schemeClr val="accent6">
                      <a:lumMod val="50000"/>
                    </a:schemeClr>
                  </a:solidFill>
                  <a:latin typeface="Monotype Corsiva" panose="03010101010201010101" pitchFamily="66" charset="0"/>
                </a:rPr>
                <a:t>«Качество питьевой воды» в рамках  национального проекта «Жилье и городская среда»»</a:t>
              </a:r>
              <a:endParaRPr lang="ru-RU" sz="2200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9061138" y="2378033"/>
            <a:ext cx="2340181" cy="3718025"/>
            <a:chOff x="2349500" y="2317747"/>
            <a:chExt cx="1536700" cy="2660653"/>
          </a:xfrm>
          <a:solidFill>
            <a:srgbClr val="DCC5ED"/>
          </a:solidFill>
        </p:grpSpPr>
        <p:sp>
          <p:nvSpPr>
            <p:cNvPr id="25" name="Прямоугольник 24"/>
            <p:cNvSpPr/>
            <p:nvPr/>
          </p:nvSpPr>
          <p:spPr>
            <a:xfrm>
              <a:off x="2349500" y="3467100"/>
              <a:ext cx="1536700" cy="15113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 smtClean="0">
                  <a:solidFill>
                    <a:srgbClr val="7030A0"/>
                  </a:solidFill>
                  <a:latin typeface="Monotype Corsiva" panose="03010101010201010101" pitchFamily="66" charset="0"/>
                </a:rPr>
                <a:t>«Развитие культуры»</a:t>
              </a:r>
              <a:endParaRPr lang="ru-RU" sz="2400" dirty="0">
                <a:solidFill>
                  <a:srgbClr val="7030A0"/>
                </a:solidFill>
                <a:latin typeface="Monotype Corsiva" panose="03010101010201010101" pitchFamily="66" charset="0"/>
              </a:endParaRPr>
            </a:p>
          </p:txBody>
        </p:sp>
        <p:sp>
          <p:nvSpPr>
            <p:cNvPr id="26" name="Равнобедренный треугольник 25"/>
            <p:cNvSpPr/>
            <p:nvPr/>
          </p:nvSpPr>
          <p:spPr>
            <a:xfrm rot="16200000">
              <a:off x="2445456" y="2221795"/>
              <a:ext cx="1007725" cy="1199630"/>
            </a:xfrm>
            <a:prstGeom prst="triangle">
              <a:avLst>
                <a:gd name="adj" fmla="val 57354"/>
              </a:avLst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ый треугольник 26"/>
            <p:cNvSpPr/>
            <p:nvPr/>
          </p:nvSpPr>
          <p:spPr>
            <a:xfrm>
              <a:off x="2349500" y="2743200"/>
              <a:ext cx="1536700" cy="723900"/>
            </a:xfrm>
            <a:prstGeom prst="rtTriangle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cxnSp>
        <p:nvCxnSpPr>
          <p:cNvPr id="32" name="Прямая соединительная линия 31"/>
          <p:cNvCxnSpPr/>
          <p:nvPr/>
        </p:nvCxnSpPr>
        <p:spPr>
          <a:xfrm>
            <a:off x="143036" y="6096058"/>
            <a:ext cx="11553664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006600" y="1250206"/>
            <a:ext cx="8420100" cy="74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006600" y="1869743"/>
            <a:ext cx="84201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2006600" y="1238826"/>
            <a:ext cx="10452" cy="63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10416248" y="1238826"/>
            <a:ext cx="10452" cy="63091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154883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008721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697388" y="1341258"/>
            <a:ext cx="9155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Участие в реализации государственных программ: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3991" y="2588141"/>
            <a:ext cx="928467" cy="928467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2644" y="2574733"/>
            <a:ext cx="939642" cy="878437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5407592" y="214923"/>
            <a:ext cx="609600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r>
              <a:rPr lang="ru-RU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РАСХОДЫ БЮДЖЕТА</a:t>
            </a:r>
            <a:endParaRPr lang="ru-RU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3750" y="2783967"/>
            <a:ext cx="852102" cy="88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96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154883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008721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9" name="Схема 38"/>
          <p:cNvGraphicFramePr/>
          <p:nvPr/>
        </p:nvGraphicFramePr>
        <p:xfrm>
          <a:off x="-142908" y="751562"/>
          <a:ext cx="3587566" cy="6106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0" name="Схема 39"/>
          <p:cNvGraphicFramePr/>
          <p:nvPr/>
        </p:nvGraphicFramePr>
        <p:xfrm>
          <a:off x="8442542" y="594986"/>
          <a:ext cx="3749457" cy="6263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2" name="Выноска с четырьмя стрелками 41"/>
          <p:cNvSpPr/>
          <p:nvPr/>
        </p:nvSpPr>
        <p:spPr>
          <a:xfrm>
            <a:off x="4361993" y="2456666"/>
            <a:ext cx="3266357" cy="2916999"/>
          </a:xfrm>
          <a:prstGeom prst="quadArrowCallout">
            <a:avLst/>
          </a:prstGeom>
          <a:solidFill>
            <a:srgbClr val="6FC618"/>
          </a:solidFill>
          <a:effectLst>
            <a:outerShdw blurRad="50800" dist="203200" dir="1134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038785" y="3169085"/>
            <a:ext cx="1900634" cy="124649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25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Всего: </a:t>
            </a:r>
          </a:p>
          <a:p>
            <a:pPr algn="ctr" eaLnBrk="1" hangingPunct="1">
              <a:defRPr/>
            </a:pPr>
            <a:r>
              <a:rPr lang="ru-RU" sz="25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307 987,5</a:t>
            </a:r>
            <a:r>
              <a:rPr lang="ru-RU" sz="25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sz="25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2500" b="1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тыс. руб.</a:t>
            </a:r>
          </a:p>
        </p:txBody>
      </p:sp>
      <p:graphicFrame>
        <p:nvGraphicFramePr>
          <p:cNvPr id="44" name="Схема 43"/>
          <p:cNvGraphicFramePr/>
          <p:nvPr/>
        </p:nvGraphicFramePr>
        <p:xfrm>
          <a:off x="4146114" y="5498926"/>
          <a:ext cx="3795387" cy="1127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45" name="Rectangle 12"/>
          <p:cNvSpPr>
            <a:spLocks/>
          </p:cNvSpPr>
          <p:nvPr/>
        </p:nvSpPr>
        <p:spPr bwMode="auto">
          <a:xfrm>
            <a:off x="3432132" y="914399"/>
            <a:ext cx="5235880" cy="194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1" hangingPunct="1"/>
            <a:r>
              <a:rPr lang="ru-RU" sz="1100" dirty="0"/>
              <a:t>            </a:t>
            </a:r>
            <a:r>
              <a:rPr lang="ru-RU" sz="1600" dirty="0">
                <a:solidFill>
                  <a:schemeClr val="bg1"/>
                </a:solidFill>
              </a:rPr>
              <a:t>В </a:t>
            </a:r>
            <a:r>
              <a:rPr lang="ru-RU" sz="1600" dirty="0" smtClean="0">
                <a:solidFill>
                  <a:schemeClr val="bg1"/>
                </a:solidFill>
              </a:rPr>
              <a:t>2021  </a:t>
            </a:r>
            <a:r>
              <a:rPr lang="ru-RU" sz="1600" dirty="0">
                <a:solidFill>
                  <a:schemeClr val="bg1"/>
                </a:solidFill>
              </a:rPr>
              <a:t>году бюджет Новокубанского городского поселения исполнялся в «программном» формате, распределение муниципальных программ представлено как отдельное приложение в составе Решения Совета Новокубанского городского поселения Новокубанского </a:t>
            </a:r>
            <a:r>
              <a:rPr lang="ru-RU" sz="1600" dirty="0" smtClean="0">
                <a:solidFill>
                  <a:schemeClr val="bg1"/>
                </a:solidFill>
              </a:rPr>
              <a:t>района.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07592" y="214923"/>
            <a:ext cx="6784408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РАСХОДЫ БЮДЖЕТА ПО МУНИЦИПАЛЬНЫМ ПРОГРАММАМ</a:t>
            </a:r>
            <a:endParaRPr lang="ru-RU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6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395066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algn="ctr"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Муниципальная программа  </a:t>
              </a:r>
              <a:b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</a:b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«</a:t>
              </a:r>
              <a:r>
                <a:rPr lang="ru-RU" b="1" i="1" dirty="0" smtClean="0">
                  <a:solidFill>
                    <a:schemeClr val="bg1"/>
                  </a:solidFill>
                  <a:latin typeface="Times New Roman" pitchFamily="18" charset="0"/>
                </a:rPr>
                <a:t>Социальная поддержка граждан» </a:t>
              </a: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на 2015 - 2021 год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154883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10087212" y="1454364"/>
            <a:ext cx="678976" cy="23083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6" name="Схема 15"/>
          <p:cNvGraphicFramePr/>
          <p:nvPr/>
        </p:nvGraphicFramePr>
        <p:xfrm>
          <a:off x="9519781" y="596159"/>
          <a:ext cx="2444140" cy="6111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" y="1039660"/>
          <a:ext cx="9447848" cy="5547360"/>
        </p:xfrm>
        <a:graphic>
          <a:graphicData uri="http://schemas.openxmlformats.org/drawingml/2006/table">
            <a:tbl>
              <a:tblPr/>
              <a:tblGrid>
                <a:gridCol w="441694"/>
                <a:gridCol w="3857582"/>
                <a:gridCol w="1352250"/>
                <a:gridCol w="1215324"/>
                <a:gridCol w="1215324"/>
                <a:gridCol w="1365674"/>
              </a:tblGrid>
              <a:tr h="155845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подпрограммы (мероприятия)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назначениям.%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</a:tr>
              <a:tr h="7792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1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3 322,7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3 322,6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1 795,7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58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Обеспечение жильем молодых семей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992,7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992,7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1 795,7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350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Взаимодействие администрации Новокубанского городского поселения Новокубанского района с Районным Советом ветеранов войны, труда Вооруженных Сил и правоохранительных органов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67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Взаимодействие администрации Новокубанского городского поселения Новокубанского района Краснодарской краевой организации общероссийской общественной организации инвалидов «Всероссийское ордена Трудового Красного Знамени Общество слепых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90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Поддержка Новокубанского хуторского   казачьего общества Новокубанского районного казачьего общества Лабинского отдельского Казачьего общества Кубанского войскового казачьего общества «Кубанское казачье общество»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396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357488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algn="ctr"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Муниципальная программа  </a:t>
              </a:r>
              <a:b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</a:b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«</a:t>
              </a:r>
              <a:r>
                <a:rPr lang="ru-RU" b="1" i="1" dirty="0" smtClean="0">
                  <a:solidFill>
                    <a:schemeClr val="bg1"/>
                  </a:solidFill>
                  <a:latin typeface="Times New Roman" pitchFamily="18" charset="0"/>
                </a:rPr>
                <a:t>Социальная поддержка граждан» </a:t>
              </a: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на 2015 - 2021 год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371850" y="3127264"/>
            <a:ext cx="8474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 состоянию на 01 января 2022 года на учете малоимущих граждан, нуждающихся в улучшении жилищных условий состоят 77 семей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71850" y="4372306"/>
            <a:ext cx="847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 2021 году 8 семей сняты с учета в качестве нуждающихся в жилом помещении в результате участия в программе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1850" y="1188235"/>
            <a:ext cx="84746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году 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12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семьи включены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список молодых семей - участников основного мероприятия «Обеспечение жильем молодых семей» государственной программы Российской Федерации «Обеспечение доступным и комфортным жильем и коммунальными услугами граждан Российской Федерации» на 2015 -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годы. </a:t>
            </a:r>
          </a:p>
          <a:p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71850" y="5343292"/>
            <a:ext cx="8474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году социальную выплату получили 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молодые семьи, общей суммой 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2 992,7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тыс. руб.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, в том числе из местного бюджета </a:t>
            </a:r>
            <a:r>
              <a:rPr lang="ru-RU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1 197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тыс.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72337"/>
            <a:ext cx="3408627" cy="340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55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608009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algn="ctr"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Муниципальная программа  </a:t>
              </a:r>
              <a:b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</a:b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«</a:t>
              </a:r>
              <a:r>
                <a:rPr lang="ru-RU" b="1" i="1" dirty="0" smtClean="0">
                  <a:solidFill>
                    <a:schemeClr val="bg1"/>
                  </a:solidFill>
                  <a:latin typeface="Times New Roman" pitchFamily="18" charset="0"/>
                </a:rPr>
                <a:t>Социальная поддержка граждан» </a:t>
              </a: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на 2015 - 2021 год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50730" y="708113"/>
            <a:ext cx="118412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</a:t>
            </a:r>
            <a:r>
              <a:rPr lang="ru-RU" sz="2400" dirty="0" smtClean="0">
                <a:solidFill>
                  <a:schemeClr val="bg1"/>
                </a:solidFill>
              </a:rPr>
              <a:t>Взаимодействие администрации Новокубанского городского поселения Новокубанского района с Районным Советом ветеранов войны, труда Вооруженных Сил и правоохранительных органов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» 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Фигура, имеющая форму буквы L 7"/>
          <p:cNvSpPr/>
          <p:nvPr/>
        </p:nvSpPr>
        <p:spPr>
          <a:xfrm rot="5400000">
            <a:off x="145265" y="1622711"/>
            <a:ext cx="646829" cy="651288"/>
          </a:xfrm>
          <a:prstGeom prst="corner">
            <a:avLst>
              <a:gd name="adj1" fmla="val 26439"/>
              <a:gd name="adj2" fmla="val 22512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Фигура, имеющая форму буквы L 11"/>
          <p:cNvSpPr/>
          <p:nvPr/>
        </p:nvSpPr>
        <p:spPr>
          <a:xfrm>
            <a:off x="6095999" y="6034088"/>
            <a:ext cx="646829" cy="651288"/>
          </a:xfrm>
          <a:prstGeom prst="corner">
            <a:avLst>
              <a:gd name="adj1" fmla="val 26439"/>
              <a:gd name="adj2" fmla="val 22512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Фигура, имеющая форму буквы L 15"/>
          <p:cNvSpPr/>
          <p:nvPr/>
        </p:nvSpPr>
        <p:spPr>
          <a:xfrm rot="16200000">
            <a:off x="5342601" y="5486817"/>
            <a:ext cx="646829" cy="651288"/>
          </a:xfrm>
          <a:prstGeom prst="corner">
            <a:avLst>
              <a:gd name="adj1" fmla="val 26439"/>
              <a:gd name="adj2" fmla="val 22512"/>
            </a:avLst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Фигура, имеющая форму буквы L 16"/>
          <p:cNvSpPr/>
          <p:nvPr/>
        </p:nvSpPr>
        <p:spPr>
          <a:xfrm rot="10800000">
            <a:off x="11545171" y="2212849"/>
            <a:ext cx="646829" cy="651288"/>
          </a:xfrm>
          <a:prstGeom prst="corner">
            <a:avLst>
              <a:gd name="adj1" fmla="val 26439"/>
              <a:gd name="adj2" fmla="val 22512"/>
            </a:avLst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1460" y="2480154"/>
            <a:ext cx="5609312" cy="3933172"/>
          </a:xfrm>
          <a:prstGeom prst="rect">
            <a:avLst/>
          </a:prstGeom>
        </p:spPr>
      </p:pic>
      <p:pic>
        <p:nvPicPr>
          <p:cNvPr id="1026" name="Picture 2" descr="C:\Users\User\Desktop\Слайды НГП НР\2021 год\Отчет главы 2021\Фото\Совет ветеранов\медаль нестеро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8181" y="1905424"/>
            <a:ext cx="4300505" cy="39510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3527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382540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algn="ctr"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Муниципальная программа  </a:t>
              </a:r>
              <a:b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</a:b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«</a:t>
              </a:r>
              <a:r>
                <a:rPr lang="ru-RU" b="1" i="1" dirty="0" smtClean="0">
                  <a:solidFill>
                    <a:schemeClr val="bg1"/>
                  </a:solidFill>
                  <a:latin typeface="Times New Roman" pitchFamily="18" charset="0"/>
                </a:rPr>
                <a:t>Социальная поддержка граждан» </a:t>
              </a: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на 2015 - 2021 год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657122" y="1637830"/>
            <a:ext cx="44795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 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 казачества в обеспечение общественного порядка и общественной безопасности на улицах города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358775" algn="just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городском поселении 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давно и успешно работает Новокубанское хуторское казачье общество. Для его поддержки в соответствии с муниципальной программой направлены денежные средства в размере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220 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тыс. рублей.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01"/>
          <a:stretch/>
        </p:blipFill>
        <p:spPr>
          <a:xfrm>
            <a:off x="0" y="799178"/>
            <a:ext cx="7657122" cy="605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411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342900" indent="-342900" algn="ctr">
                <a:defRPr/>
              </a:pP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Муниципальная программа  </a:t>
              </a:r>
              <a:b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</a:b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«</a:t>
              </a:r>
              <a:r>
                <a:rPr lang="ru-RU" b="1" i="1" dirty="0" smtClean="0">
                  <a:solidFill>
                    <a:schemeClr val="bg1"/>
                  </a:solidFill>
                  <a:latin typeface="Times New Roman" pitchFamily="18" charset="0"/>
                </a:rPr>
                <a:t>Социальная поддержка граждан» </a:t>
              </a:r>
              <a:r>
                <a:rPr lang="ru-RU" b="1" dirty="0" smtClean="0">
                  <a:solidFill>
                    <a:schemeClr val="bg1"/>
                  </a:solidFill>
                  <a:latin typeface="Times New Roman" pitchFamily="18" charset="0"/>
                </a:rPr>
                <a:t>на 2015 - 2021 год</a:t>
              </a:r>
              <a:endParaRPr lang="ru-RU" b="1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42900" y="978299"/>
            <a:ext cx="6096000" cy="47392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Казаки принимали участие во всех мероприятиях, проводимых на территории городского поселения. Они участвуют в патрулировании улиц совместно с сотрудниками полиции. Одним из ярких примеров работы казаков стало участие в майских праздниках, дне города и района, «Крещении» и других массовых мероприятий.</a:t>
            </a:r>
            <a:endParaRPr lang="ru-RU" sz="2400" dirty="0">
              <a:solidFill>
                <a:schemeClr val="bg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51500" y="5497613"/>
            <a:ext cx="6096000" cy="11332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Казаки ведут наставническую деятельность, они частые гости в школах города.</a:t>
            </a:r>
            <a:endParaRPr lang="ru-RU" sz="2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Слайды НГП НР\2021 год\Отчет главы 2021\казаки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4140" y="718457"/>
            <a:ext cx="3220912" cy="48332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6308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70222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МП «Комплексное и устойчивое развитие в сфере строительства, архитектуры и дорожного хозяйства»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618739614"/>
              </p:ext>
            </p:extLst>
          </p:nvPr>
        </p:nvGraphicFramePr>
        <p:xfrm>
          <a:off x="-476726" y="881120"/>
          <a:ext cx="7649685" cy="5783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370548" y="3350108"/>
            <a:ext cx="4142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79,9 млн. рублей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66726" y="1546659"/>
            <a:ext cx="58580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Расходы на реализацию муниципальной программы составили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79 881,3 тыс. рублей</a:t>
            </a:r>
            <a:r>
              <a:rPr lang="ru-RU" sz="2800" b="1" dirty="0" smtClean="0">
                <a:solidFill>
                  <a:schemeClr val="bg1"/>
                </a:solidFill>
              </a:rPr>
              <a:t>, 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98,2%</a:t>
            </a:r>
            <a:r>
              <a:rPr lang="ru-RU" sz="2800" b="1" dirty="0" smtClean="0">
                <a:solidFill>
                  <a:schemeClr val="bg1"/>
                </a:solidFill>
              </a:rPr>
              <a:t> к утвержденным бюджетным назначениям 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159,3% к уровню 2020 года</a:t>
            </a:r>
            <a:r>
              <a:rPr lang="ru-RU" sz="2800" b="1" dirty="0" smtClean="0">
                <a:solidFill>
                  <a:schemeClr val="bg1"/>
                </a:solidFill>
              </a:rPr>
              <a:t>, из них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средства краевого бюджета 49 215,7 тыс.рублей.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57728" y="6563360"/>
            <a:ext cx="8444992" cy="1917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6975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70222" y="0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МП «Комплексное и устойчивое развитие в сфере строительства, архитектуры и дорожного хозяйства»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2941" y="1089767"/>
          <a:ext cx="11661731" cy="5423769"/>
        </p:xfrm>
        <a:graphic>
          <a:graphicData uri="http://schemas.openxmlformats.org/drawingml/2006/table">
            <a:tbl>
              <a:tblPr/>
              <a:tblGrid>
                <a:gridCol w="541261"/>
                <a:gridCol w="4145574"/>
                <a:gridCol w="2288995"/>
                <a:gridCol w="1500107"/>
                <a:gridCol w="1500107"/>
                <a:gridCol w="1685687"/>
              </a:tblGrid>
              <a:tr h="3389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подпрограммы (мероприятия)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</a:t>
                      </a:r>
                      <a:r>
                        <a:rPr lang="ru-RU" sz="2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назначениям,%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1694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7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81 359,9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79881,3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49215,7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77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Обеспечение безопасности дорожного движения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14 867,1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14678,8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77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Ремонт автомобильных дорог местного 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59 984,9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58916,4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49215,7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77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Управление муниципальным имуществом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4 664,9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4443,5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779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Отдельные мероприятия программы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1 843,0</a:t>
                      </a:r>
                      <a:endParaRPr lang="ru-RU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1842,6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6975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3036" y="1747520"/>
            <a:ext cx="64545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В целях обеспечения безопасности дорожного движения, сохранения жизни и здоровья населения в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году выполнены следующие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работы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16200000">
            <a:off x="6696413" y="720018"/>
            <a:ext cx="5396744" cy="5594430"/>
          </a:xfrm>
          <a:prstGeom prst="triangle">
            <a:avLst>
              <a:gd name="adj" fmla="val 51893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>
            <a:off x="6729144" y="2125655"/>
            <a:ext cx="1686785" cy="1855870"/>
          </a:xfrm>
          <a:prstGeom prst="triangle">
            <a:avLst>
              <a:gd name="adj" fmla="val 49314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Равнобедренный треугольник 20"/>
          <p:cNvSpPr/>
          <p:nvPr/>
        </p:nvSpPr>
        <p:spPr>
          <a:xfrm rot="16200000">
            <a:off x="6854084" y="2536292"/>
            <a:ext cx="2751859" cy="3264887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86" t="-605" b="67"/>
          <a:stretch/>
        </p:blipFill>
        <p:spPr>
          <a:xfrm rot="16200000">
            <a:off x="7348239" y="1846308"/>
            <a:ext cx="3917078" cy="4644857"/>
          </a:xfrm>
          <a:prstGeom prst="triangle">
            <a:avLst>
              <a:gd name="adj" fmla="val 52503"/>
            </a:avLst>
          </a:prstGeom>
        </p:spPr>
      </p:pic>
      <p:sp>
        <p:nvSpPr>
          <p:cNvPr id="22" name="Равнобедренный треугольник 21"/>
          <p:cNvSpPr/>
          <p:nvPr/>
        </p:nvSpPr>
        <p:spPr>
          <a:xfrm rot="4036256">
            <a:off x="10141995" y="5108135"/>
            <a:ext cx="1878459" cy="1855870"/>
          </a:xfrm>
          <a:prstGeom prst="triangle">
            <a:avLst>
              <a:gd name="adj" fmla="val 1000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3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161857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Обновлены линии разметки проезжей части автомобильных дорог на сумму 523,6 тыс. руб. площадь восстановленной разметки 1716,9 м2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8878" y="2084666"/>
            <a:ext cx="9454242" cy="466146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40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94641" y="1159638"/>
            <a:ext cx="114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Выполнено новое устройство разметки проезжей части автомобильных дорог на сумму 468,4 тыс. руб. площадь восстановления осевой разметки 28,3 км два раза в год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6988" y="2341816"/>
            <a:ext cx="8005011" cy="451618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630"/>
          <a:stretch/>
        </p:blipFill>
        <p:spPr>
          <a:xfrm>
            <a:off x="0" y="2341816"/>
            <a:ext cx="4813300" cy="45161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22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033789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Выполнялось техническое обслуживание 7-ми светофорных объектов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520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72" r="13244"/>
          <a:stretch/>
        </p:blipFill>
        <p:spPr>
          <a:xfrm>
            <a:off x="603656" y="1925233"/>
            <a:ext cx="4660900" cy="48566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71" r="12190"/>
          <a:stretch/>
        </p:blipFill>
        <p:spPr>
          <a:xfrm>
            <a:off x="6350000" y="1925233"/>
            <a:ext cx="5486400" cy="484182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9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94641" y="1159638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Осуществлялись работы по борьбе с зимней скользкостью по дорогам и тротуарам на сумму 1 569,7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2026920"/>
            <a:ext cx="6441439" cy="48310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0608" y="2024701"/>
            <a:ext cx="6481392" cy="48610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97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000205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Приобретены и установлены дорожные знаки в количестве 68 штук на сумму 229,3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630" r="9461" b="13482"/>
          <a:stretch/>
        </p:blipFill>
        <p:spPr>
          <a:xfrm>
            <a:off x="216609" y="1889430"/>
            <a:ext cx="4218757" cy="4776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32" t="17165" r="11788" b="6666"/>
          <a:stretch/>
        </p:blipFill>
        <p:spPr>
          <a:xfrm>
            <a:off x="4679116" y="1854392"/>
            <a:ext cx="3746962" cy="48119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582" b="12337"/>
          <a:stretch/>
        </p:blipFill>
        <p:spPr>
          <a:xfrm>
            <a:off x="8544910" y="1828285"/>
            <a:ext cx="3444175" cy="483809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099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033789"/>
            <a:ext cx="114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ямочный ремонт автомобильных дорог с асфальтобетонным покрытием на улицах на сумму 1632 тыс. руб.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общей площадью 2 673 м2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41" r="17033"/>
          <a:stretch/>
        </p:blipFill>
        <p:spPr>
          <a:xfrm>
            <a:off x="0" y="2349404"/>
            <a:ext cx="5511800" cy="44980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9" r="17967"/>
          <a:stretch/>
        </p:blipFill>
        <p:spPr>
          <a:xfrm>
            <a:off x="5969000" y="2344342"/>
            <a:ext cx="6223000" cy="449265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351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94641" y="1159638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ремонту тротуара протяженностью 841 м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2 794,7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37" r="11454"/>
          <a:stretch/>
        </p:blipFill>
        <p:spPr>
          <a:xfrm>
            <a:off x="294641" y="2210515"/>
            <a:ext cx="5372100" cy="44695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893"/>
          <a:stretch/>
        </p:blipFill>
        <p:spPr>
          <a:xfrm>
            <a:off x="6009640" y="2210515"/>
            <a:ext cx="5888420" cy="446952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481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98485" y="1052359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Содержание и очистка от посторонних предметов дренажной сети протяженностью 420 м на сумму 199,7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2509" y="2231088"/>
            <a:ext cx="3421952" cy="45626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036" y="2231088"/>
            <a:ext cx="3428343" cy="45711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5592" y="2231088"/>
            <a:ext cx="3421952" cy="456260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49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033789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Очистка бордюров от наносного грунта и мусора 7902 м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200,8 тыс. руб.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062"/>
          <a:stretch/>
        </p:blipFill>
        <p:spPr>
          <a:xfrm>
            <a:off x="266700" y="1925233"/>
            <a:ext cx="5595257" cy="47720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00"/>
          <a:stretch/>
        </p:blipFill>
        <p:spPr>
          <a:xfrm>
            <a:off x="6351813" y="1925232"/>
            <a:ext cx="5459185" cy="477202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2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94641" y="1063730"/>
            <a:ext cx="11429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Осуществлены работы по техническому обслуживанию уличного освещения на сумму 1 725,2 тыс. руб. 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050"/>
          <a:stretch/>
        </p:blipFill>
        <p:spPr>
          <a:xfrm>
            <a:off x="333327" y="1980986"/>
            <a:ext cx="5480409" cy="4536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36" r="14955"/>
          <a:stretch/>
        </p:blipFill>
        <p:spPr>
          <a:xfrm>
            <a:off x="6118498" y="1980986"/>
            <a:ext cx="5606142" cy="453676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73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Овал 1"/>
          <p:cNvSpPr/>
          <p:nvPr/>
        </p:nvSpPr>
        <p:spPr>
          <a:xfrm>
            <a:off x="652053" y="1249681"/>
            <a:ext cx="2254431" cy="204731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845" y="1307947"/>
            <a:ext cx="1794336" cy="16774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96302" y="1461289"/>
            <a:ext cx="8354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В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2021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году администрация города была участником государственной программы Краснодарского края «Развитие сети автомобильных дорог Краснодарского края».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275" y="3441680"/>
            <a:ext cx="11907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Реализованы мероприятия подпрограммы «Строительство, реконструкция, капитальный ремонт и ремонт автомобильных дорог общего пользования местного значения на территории Краснодарского края» на которые направлено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58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млн.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916,4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тыс. руб., из них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9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млн.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700,7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тыс. руб. из местного бюджета и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49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млн.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215,7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тыс. руб. из краевого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бюджета.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На эти средства выполнен ремонт дорожного покрытия из асфальтобетонной смеси.</a:t>
            </a:r>
          </a:p>
          <a:p>
            <a:pPr algn="ctr"/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110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39014" y="1068806"/>
            <a:ext cx="338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 ул.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Верхнекубанская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5" name="Picture 3" descr="C:\Users\User\Desktop\Слайды НГП НР\2021 год\Отчет главы 2021\ТЕХ. ОТДЕЛ Отчет главы за 2021 год\2 Дорожное хозяйство\15 Ремонт ул. Верхнекубанская\IMG-20210715-WA00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3488" y="1668780"/>
            <a:ext cx="5867969" cy="4411980"/>
          </a:xfrm>
          <a:prstGeom prst="rect">
            <a:avLst/>
          </a:prstGeom>
          <a:noFill/>
        </p:spPr>
      </p:pic>
      <p:pic>
        <p:nvPicPr>
          <p:cNvPr id="3076" name="Picture 4" descr="C:\Users\User\Desktop\Слайды НГП НР\2021 год\Отчет главы 2021\ТЕХ. ОТДЕЛ Отчет главы за 2021 год\2 Дорожное хозяйство\15 Ремонт ул. Верхнекубанская\WhatsApp Image 2021-07-12 at 17.45.4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7725" y="1394460"/>
            <a:ext cx="3676673" cy="4892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316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447678" y="1155942"/>
            <a:ext cx="5057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у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л. Дзержинского, Чапаева, Садовая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User\Desktop\Слайды НГП НР\2021 год\Отчет главы 2021\ТЕХ. ОТДЕЛ Отчет главы за 2021 год\2 Дорожное хозяйство\16 Ремонт ул. Дзержинского, Чапаева, Садовая\20211108_1049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646" y="2019300"/>
            <a:ext cx="5455319" cy="3657600"/>
          </a:xfrm>
          <a:prstGeom prst="rect">
            <a:avLst/>
          </a:prstGeom>
          <a:noFill/>
        </p:spPr>
      </p:pic>
      <p:pic>
        <p:nvPicPr>
          <p:cNvPr id="4099" name="Picture 3" descr="C:\Users\User\Desktop\Слайды НГП НР\2021 год\Отчет главы 2021\ТЕХ. ОТДЕЛ Отчет главы за 2021 год\2 Дорожное хозяйство\16 Ремонт ул. Дзержинского, Чапаева, Садовая\20211208_093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5398" y="2011800"/>
            <a:ext cx="6448001" cy="3627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059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613241" y="1314134"/>
            <a:ext cx="569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ремонт проезда к МКД №29 и 31 по ул. Ленина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User\Desktop\Слайды НГП НР\2021 год\Отчет главы 2021\ТЕХ. ОТДЕЛ Отчет главы за 2021 год\2 Дорожное хозяйство\22 Ремонт проезда к МКД №29и 31 по ул. Ленина\20220125_143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6971" y="2540382"/>
            <a:ext cx="5673557" cy="3191376"/>
          </a:xfrm>
          <a:prstGeom prst="rect">
            <a:avLst/>
          </a:prstGeom>
          <a:noFill/>
        </p:spPr>
      </p:pic>
      <p:pic>
        <p:nvPicPr>
          <p:cNvPr id="5123" name="Picture 3" descr="C:\Users\User\Desktop\Слайды НГП НР\2021 год\Отчет главы 2021\ТЕХ. ОТДЕЛ Отчет главы за 2021 год\2 Дорожное хозяйство\22 Ремонт проезда к МКД №29и 31 по ул. Ленина\20220125_143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142" y="2530833"/>
            <a:ext cx="5622832" cy="31628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6475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62492" y="1438335"/>
            <a:ext cx="6549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ул.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Большевитская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до ул. Сочинская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User\Desktop\Слайды НГП НР\2021 год\Отчет главы 2021\Фото\жкх\дороги\большевистская сочинская\skUlo4NZtr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397" y="2290309"/>
            <a:ext cx="6430231" cy="3617005"/>
          </a:xfrm>
          <a:prstGeom prst="rect">
            <a:avLst/>
          </a:prstGeom>
          <a:noFill/>
        </p:spPr>
      </p:pic>
      <p:pic>
        <p:nvPicPr>
          <p:cNvPr id="6147" name="Picture 3" descr="C:\Users\User\Desktop\Слайды НГП НР\2021 год\Отчет главы 2021\Фото\жкх\дороги\большевистская сочинская\-wC-987w9A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15429" y="2276276"/>
            <a:ext cx="6429375" cy="3616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189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111530" y="1500943"/>
            <a:ext cx="598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ул. Волгоградская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User\Desktop\Слайды НГП НР\2021 год\Отчет главы 2021\Фото\жкх\дороги\волгоградская\CQnmbX0jaz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75795"/>
            <a:ext cx="6507641" cy="3660548"/>
          </a:xfrm>
          <a:prstGeom prst="rect">
            <a:avLst/>
          </a:prstGeom>
          <a:noFill/>
        </p:spPr>
      </p:pic>
      <p:pic>
        <p:nvPicPr>
          <p:cNvPr id="7171" name="Picture 3" descr="C:\Users\User\Desktop\Слайды НГП НР\2021 год\Отчет главы 2021\Фото\жкх\дороги\волгоградская\TNNCCt3IZG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7612" y="2264228"/>
            <a:ext cx="6624388" cy="3726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306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22573" y="1159638"/>
            <a:ext cx="7675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ул. Саратовская до ул.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Полесская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User\Desktop\Слайды НГП НР\2021 год\Отчет главы 2021\Фото\жкх\дороги\саратовская полесская\Z78yfUuZp_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02970"/>
            <a:ext cx="6837841" cy="3846285"/>
          </a:xfrm>
          <a:prstGeom prst="rect">
            <a:avLst/>
          </a:prstGeom>
          <a:noFill/>
        </p:spPr>
      </p:pic>
      <p:pic>
        <p:nvPicPr>
          <p:cNvPr id="8195" name="Picture 3" descr="C:\Users\User\Desktop\Слайды НГП НР\2021 год\Отчет главы 2021\Фото\жкх\дороги\саратовская полесская\tUB8QzlOx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0620" y="2022024"/>
            <a:ext cx="6881380" cy="3870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58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994400" y="1285978"/>
            <a:ext cx="550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ремонту тротуара по ул. Нева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C:\Users\User\Desktop\Слайды НГП НР\2021 год\Отчет главы 2021\ТЕХ. ОТДЕЛ Отчет главы за 2021 год\2 Дорожное хозяйство\9 Ремон тротуара по ул. Нева\20210830_1151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9119" y="2468880"/>
            <a:ext cx="7802881" cy="4389120"/>
          </a:xfrm>
          <a:prstGeom prst="rect">
            <a:avLst/>
          </a:prstGeom>
          <a:noFill/>
        </p:spPr>
      </p:pic>
      <p:pic>
        <p:nvPicPr>
          <p:cNvPr id="9219" name="Picture 3" descr="C:\Users\User\Desktop\Слайды НГП НР\2021 год\Отчет главы 2021\ТЕХ. ОТДЕЛ Отчет главы за 2021 год\2 Дорожное хозяйство\9 Ремон тротуара по ул. Нева\IMG-20210903-WA00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800100"/>
            <a:ext cx="4543425" cy="6057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7252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65804" y="1033789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Изготовлены и установлены остановочных павильона по ул. Коммунаров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C:\Users\User\Desktop\Слайды НГП НР\2021 год\Отчет главы 2021\ТЕХ. ОТДЕЛ Отчет главы за 2021 год\2 Дорожное хозяйство\6 Остановки КАПЛАНОВО ул. Коммунаров\IMG-20211213-WA0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675" y="1791950"/>
            <a:ext cx="5295900" cy="3980200"/>
          </a:xfrm>
          <a:prstGeom prst="rect">
            <a:avLst/>
          </a:prstGeom>
          <a:noFill/>
        </p:spPr>
      </p:pic>
      <p:pic>
        <p:nvPicPr>
          <p:cNvPr id="10243" name="Picture 3" descr="C:\Users\User\Desktop\Слайды НГП НР\2021 год\Отчет главы 2021\ТЕХ. ОТДЕЛ Отчет главы за 2021 год\2 Дорожное хозяйство\6 Остановки КАПЛАНОВО ул. Коммунаров\IMG-20211213-WA00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8673" y="1800225"/>
            <a:ext cx="5398952" cy="4057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2852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94470" y="1128999"/>
            <a:ext cx="10003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ремонт автомобильных дорог с асфальтобетонным покрытием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2 794,7 тыс. рублей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03"/>
          <a:stretch/>
        </p:blipFill>
        <p:spPr>
          <a:xfrm>
            <a:off x="-1" y="2084810"/>
            <a:ext cx="5664199" cy="4773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30" r="7441"/>
          <a:stretch/>
        </p:blipFill>
        <p:spPr>
          <a:xfrm>
            <a:off x="5664199" y="2084955"/>
            <a:ext cx="6527801" cy="477304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9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58038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168208" y="1033789"/>
            <a:ext cx="468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ремонт по ул. Гагарина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1266" name="Picture 2" descr="C:\Users\User\Desktop\Слайды НГП НР\2021 год\Отчет главы 2021\ТЕХ. ОТДЕЛ Отчет главы за 2021 год\2 Дорожное хозяйство\10 Ремонт Гагарина\20210622_0919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636" y="2377440"/>
            <a:ext cx="5384482" cy="3028771"/>
          </a:xfrm>
          <a:prstGeom prst="rect">
            <a:avLst/>
          </a:prstGeom>
          <a:noFill/>
        </p:spPr>
      </p:pic>
      <p:pic>
        <p:nvPicPr>
          <p:cNvPr id="11267" name="Picture 3" descr="C:\Users\User\Desktop\Слайды НГП НР\2021 год\Отчет главы 2021\ТЕХ. ОТДЕЛ Отчет главы за 2021 год\2 Дорожное хозяйство\10 Ремонт Гагарина\IMG-20210521-WA0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2014" y="1228725"/>
            <a:ext cx="3814762" cy="508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5634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79531" y="1033789"/>
            <a:ext cx="837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ремонту тротуара по ул. Дзержинского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2290" name="Picture 2" descr="C:\Users\User\Desktop\Слайды НГП НР\2021 год\Отчет главы 2021\ТЕХ. ОТДЕЛ Отчет главы за 2021 год\2 Дорожное хозяйство\14 Ремонт тротуара по ул. Дзержинского\20210531_1107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290" y="2051685"/>
            <a:ext cx="7477760" cy="4206240"/>
          </a:xfrm>
          <a:prstGeom prst="rect">
            <a:avLst/>
          </a:prstGeom>
          <a:noFill/>
        </p:spPr>
      </p:pic>
      <p:pic>
        <p:nvPicPr>
          <p:cNvPr id="12291" name="Picture 3" descr="C:\Users\User\Desktop\Слайды НГП НР\2021 год\Отчет главы 2021\ТЕХ. ОТДЕЛ Отчет главы за 2021 год\2 Дорожное хозяйство\14 Ремонт тротуара по ул. Дзержинского\IMG-20210603-WA0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43850" y="1314450"/>
            <a:ext cx="3844187" cy="51149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934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062573" y="1300673"/>
            <a:ext cx="4491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в ст. Дружба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3316" name="Picture 4" descr="C:\Users\User\Desktop\Слайды НГП НР\2021 год\Отчет главы 2021\Фото\жкх\дороги\ст Дружба\ремонт дорожного покрытия Главная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3526" y="2286000"/>
            <a:ext cx="6362699" cy="3579018"/>
          </a:xfrm>
          <a:prstGeom prst="rect">
            <a:avLst/>
          </a:prstGeom>
          <a:noFill/>
        </p:spPr>
      </p:pic>
      <p:pic>
        <p:nvPicPr>
          <p:cNvPr id="13315" name="Picture 3" descr="C:\Users\User\Desktop\Слайды НГП НР\2021 год\Отчет главы 2021\Фото\жкх\дороги\ст Дружба\Абрикосовая и Северная 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628775"/>
            <a:ext cx="6324600" cy="3557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3991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74367" y="1254680"/>
            <a:ext cx="4362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ул. Тверская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0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4338" name="Picture 2" descr="C:\Users\User\Desktop\Слайды НГП НР\2021 год\Отчет главы 2021\Фото\жкх\дороги\тверская\hnuNzt0ZpW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950" y="1228725"/>
            <a:ext cx="5994400" cy="3371850"/>
          </a:xfrm>
          <a:prstGeom prst="rect">
            <a:avLst/>
          </a:prstGeom>
          <a:noFill/>
        </p:spPr>
      </p:pic>
      <p:pic>
        <p:nvPicPr>
          <p:cNvPr id="14339" name="Picture 3" descr="C:\Users\User\Desktop\Слайды НГП НР\2021 год\Отчет главы 2021\Фото\жкх\дороги\тверская\тверск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6875" y="2371725"/>
            <a:ext cx="6350000" cy="35718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933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25810" y="1033789"/>
            <a:ext cx="1014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ремонт по ул. Вишневая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12526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5362" name="Picture 2" descr="C:\Users\User\Desktop\Слайды НГП НР\2021 год\Отчет главы 2021\Фото\жкх\дороги\гравийка вишневая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950" y="1543050"/>
            <a:ext cx="6867525" cy="3862983"/>
          </a:xfrm>
          <a:prstGeom prst="rect">
            <a:avLst/>
          </a:prstGeom>
          <a:noFill/>
        </p:spPr>
      </p:pic>
      <p:pic>
        <p:nvPicPr>
          <p:cNvPr id="15363" name="Picture 3" descr="C:\Users\User\Desktop\Слайды НГП НР\2021 год\Отчет главы 2021\Фото\жкх\дороги\гравийка вишнева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2235992"/>
            <a:ext cx="6457950" cy="36325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569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5364" y="1033789"/>
            <a:ext cx="120166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 </a:t>
            </a:r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подпрограмме  «Управление муниципальным имуществом»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расходы исполнены в сумме 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4 443,5 тыс. 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 из них: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оценка муниципального имущества, оценка арендной платы за пользование муниципальным имуществом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160,0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проведение технической инвентаризации и подготовка технической документации для регистрации права муниципальной собственности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450,7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Внесение изменений в документы территориального планирования (генеральный план, правила ПЗЗ)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58,0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охрана здания по адресу: г.Новокубанск, ул.Ленина, 1  -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64,8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контроль за состоянием технических средств охранной и пожарной сигнализации (водозабор) –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84,2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оперативное ТО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электросетевого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оборудования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147,3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-текущий ремонт муниципального имущества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1 938,1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разработка проектов зон охраны объектов культурного наследия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581,0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 содержание муниципального имущества –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959,5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pPr algn="just"/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Отдельные мероприятия программы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направлены на подготовку градостроительной и землеустроительной документации и исполнены в сумме  </a:t>
            </a:r>
            <a:r>
              <a:rPr lang="ru-RU" sz="20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1 842,6 тыс. рублей.</a:t>
            </a:r>
          </a:p>
          <a:p>
            <a:pPr algn="ctr"/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70222" y="12526"/>
            <a:ext cx="60960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МП «Комплексное и устойчивое развитие в сфере строительства, архитектуры и дорожного хозяйства»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69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0"/>
              <a:ext cx="6096000" cy="83099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МП «Развитие жилищно-коммунального хозяйства»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82122" y="1033789"/>
            <a:ext cx="967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Одним из наиболее актуальных направлений остается сфера жилищно-коммунального хозяйства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057241101"/>
              </p:ext>
            </p:extLst>
          </p:nvPr>
        </p:nvGraphicFramePr>
        <p:xfrm>
          <a:off x="143035" y="1869743"/>
          <a:ext cx="6318725" cy="460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272933" y="3582973"/>
            <a:ext cx="24384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127,6 млн. </a:t>
            </a:r>
            <a:b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рублей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5258" y="2079322"/>
            <a:ext cx="64322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Расходы на реализацию муниципальной программы составили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127,6 тыс.рублей</a:t>
            </a:r>
            <a:r>
              <a:rPr lang="ru-RU" sz="3200" b="1" dirty="0" smtClean="0">
                <a:solidFill>
                  <a:schemeClr val="bg1"/>
                </a:solidFill>
              </a:rPr>
              <a:t>, в том числе средства краевого бюджета 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52,1 тыс.рублей</a:t>
            </a:r>
            <a:r>
              <a:rPr lang="ru-RU" sz="3200" b="1" dirty="0" smtClean="0">
                <a:solidFill>
                  <a:schemeClr val="bg1"/>
                </a:solidFill>
              </a:rPr>
              <a:t>, 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94,8%</a:t>
            </a:r>
            <a:r>
              <a:rPr lang="ru-RU" sz="3200" b="1" dirty="0" smtClean="0">
                <a:solidFill>
                  <a:schemeClr val="bg1"/>
                </a:solidFill>
              </a:rPr>
              <a:t> к утвержденным бюджетным назначениям и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146,5% к уровню 2020 года.</a:t>
            </a:r>
            <a:endParaRPr lang="ru-RU" sz="28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Прямая соединительная линия 11"/>
          <p:cNvCxnSpPr>
            <a:stCxn id="8" idx="2"/>
          </p:cNvCxnSpPr>
          <p:nvPr/>
        </p:nvCxnSpPr>
        <p:spPr>
          <a:xfrm flipV="1">
            <a:off x="3302397" y="6470777"/>
            <a:ext cx="7458277" cy="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54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56"/>
          <a:stretch/>
        </p:blipFill>
        <p:spPr>
          <a:xfrm>
            <a:off x="0" y="833120"/>
            <a:ext cx="12192000" cy="60248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845646"/>
            <a:ext cx="12192000" cy="6024880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-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48" b="19407"/>
          <a:stretch/>
        </p:blipFill>
        <p:spPr>
          <a:xfrm>
            <a:off x="392506" y="1009794"/>
            <a:ext cx="3227726" cy="3117744"/>
          </a:xfrm>
          <a:prstGeom prst="ellips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3" t="626" r="21685" b="-626"/>
          <a:stretch/>
        </p:blipFill>
        <p:spPr>
          <a:xfrm>
            <a:off x="8445970" y="1033789"/>
            <a:ext cx="3213632" cy="3182885"/>
          </a:xfrm>
          <a:prstGeom prst="ellips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91" t="626" r="21251" b="-626"/>
          <a:stretch/>
        </p:blipFill>
        <p:spPr>
          <a:xfrm>
            <a:off x="4592320" y="3858108"/>
            <a:ext cx="3054644" cy="2950246"/>
          </a:xfrm>
          <a:prstGeom prst="ellips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</p:pic>
      <p:grpSp>
        <p:nvGrpSpPr>
          <p:cNvPr id="26" name="Группа 25"/>
          <p:cNvGrpSpPr/>
          <p:nvPr/>
        </p:nvGrpSpPr>
        <p:grpSpPr>
          <a:xfrm rot="10800000">
            <a:off x="8550353" y="3261360"/>
            <a:ext cx="1895499" cy="955314"/>
            <a:chOff x="1950719" y="1009794"/>
            <a:chExt cx="1511840" cy="778669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1950719" y="1009794"/>
              <a:ext cx="4850" cy="778669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950719" y="1788463"/>
              <a:ext cx="1511840" cy="0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 rot="10800000" flipH="1">
            <a:off x="5582377" y="5892798"/>
            <a:ext cx="1976663" cy="879409"/>
            <a:chOff x="1950719" y="1009794"/>
            <a:chExt cx="1511840" cy="778669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 flipH="1">
              <a:off x="1950719" y="1009794"/>
              <a:ext cx="4850" cy="778669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1950719" y="1788463"/>
              <a:ext cx="1511840" cy="0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/>
          <p:cNvGrpSpPr/>
          <p:nvPr/>
        </p:nvGrpSpPr>
        <p:grpSpPr>
          <a:xfrm>
            <a:off x="1618670" y="1033788"/>
            <a:ext cx="1896690" cy="855641"/>
            <a:chOff x="1950719" y="1009794"/>
            <a:chExt cx="1511840" cy="778669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 flipH="1">
              <a:off x="1950719" y="1009794"/>
              <a:ext cx="4850" cy="778669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950719" y="1788463"/>
              <a:ext cx="1511840" cy="0"/>
            </a:xfrm>
            <a:prstGeom prst="line">
              <a:avLst/>
            </a:prstGeom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618671" y="1024397"/>
            <a:ext cx="4144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МУП «</a:t>
            </a:r>
            <a:r>
              <a:rPr lang="ru-RU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Новокубанский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городской водоканал»</a:t>
            </a:r>
            <a:endParaRPr lang="ru-RU" sz="2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22627" y="3277352"/>
            <a:ext cx="5169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МУП 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«Тепловое хозяйство»</a:t>
            </a:r>
            <a:endParaRPr lang="ru-RU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4348224" y="6119744"/>
            <a:ext cx="5169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МУП </a:t>
            </a:r>
            <a:r>
              <a:rPr lang="ru-RU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«Чистый город»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07592" y="0"/>
            <a:ext cx="6096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3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38150" y="4838700"/>
            <a:ext cx="11493102" cy="138499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just"/>
            <a:r>
              <a:rPr lang="ru-RU" sz="2800" dirty="0" smtClean="0"/>
              <a:t>По подпрограмме «Развитие водоснабжения и водоотведения» расходы исполнены в сумме 64 732,5 тыс.рублей, или 99,9% к бюджетным назначениям из них: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07592" y="0"/>
            <a:ext cx="6096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27508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5600" y="929284"/>
            <a:ext cx="109279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МУП «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Новокубанский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городской водоканал» предоставлены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субсидии на ремонт артезианских скважин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3 860 тыс. рублей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07592" y="0"/>
            <a:ext cx="6096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0417" name="Picture 1" descr="C:\Users\User\Desktop\Слайды НГП НР\2021 год\Отчет главы 2021\Фото\водоканал\фото для отчета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514600"/>
            <a:ext cx="5791200" cy="4343400"/>
          </a:xfrm>
          <a:prstGeom prst="rect">
            <a:avLst/>
          </a:prstGeom>
          <a:noFill/>
        </p:spPr>
      </p:pic>
      <p:pic>
        <p:nvPicPr>
          <p:cNvPr id="60418" name="Picture 2" descr="C:\Users\User\Desktop\Слайды НГП НР\2021 год\Отчет главы 2021\Фото\водоканал\фото для отчета\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68031"/>
            <a:ext cx="3292476" cy="4389969"/>
          </a:xfrm>
          <a:prstGeom prst="rect">
            <a:avLst/>
          </a:prstGeom>
          <a:noFill/>
        </p:spPr>
      </p:pic>
      <p:pic>
        <p:nvPicPr>
          <p:cNvPr id="60419" name="Picture 3" descr="C:\Users\User\Desktop\Слайды НГП НР\2021 год\Отчет главы 2021\Фото\водоканал\фото для отчета\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96726" y="2501153"/>
            <a:ext cx="2896497" cy="43568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224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74769" y="2356558"/>
            <a:ext cx="3736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Произведен ремонт на трех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артезианских скважинах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0"/>
            <a:ext cx="6096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58369" name="Picture 1" descr="C:\Users\User\Desktop\Слайды НГП НР\2021 год\Отчет главы 2021\Фото\водоканал\фото для отчета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5307" y="959224"/>
            <a:ext cx="4424081" cy="5898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7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573457" y="992830"/>
            <a:ext cx="1618194" cy="1533723"/>
            <a:chOff x="1450561" y="1889429"/>
            <a:chExt cx="1397141" cy="1315325"/>
          </a:xfrm>
        </p:grpSpPr>
        <p:sp>
          <p:nvSpPr>
            <p:cNvPr id="11" name="Овал 10"/>
            <p:cNvSpPr/>
            <p:nvPr/>
          </p:nvSpPr>
          <p:spPr>
            <a:xfrm>
              <a:off x="1450561" y="1889429"/>
              <a:ext cx="1397141" cy="13153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57314" y="1934964"/>
              <a:ext cx="1183633" cy="1183633"/>
            </a:xfrm>
            <a:prstGeom prst="rect">
              <a:avLst/>
            </a:prstGeom>
          </p:spPr>
        </p:pic>
      </p:grpSp>
      <p:sp>
        <p:nvSpPr>
          <p:cNvPr id="16" name="Прямоугольник 15"/>
          <p:cNvSpPr/>
          <p:nvPr/>
        </p:nvSpPr>
        <p:spPr>
          <a:xfrm>
            <a:off x="5407592" y="0"/>
            <a:ext cx="60960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963" y="2904564"/>
            <a:ext cx="4141696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44500" algn="ctr"/>
            <a:r>
              <a:rPr lang="ru-RU" dirty="0" smtClean="0"/>
              <a:t>Реализованы мероприятия по федеральному проекту «Чистая вода» «Реконструкция водопроводных очистных сооружений производительностью 4,8 тыс. м3/</a:t>
            </a:r>
            <a:r>
              <a:rPr lang="ru-RU" dirty="0" err="1" smtClean="0"/>
              <a:t>сут</a:t>
            </a:r>
            <a:r>
              <a:rPr lang="ru-RU" dirty="0" smtClean="0"/>
              <a:t>» на общую сумму 60 873,3 тыс.рублей, из них средства федерального бюджета   49 965,3 тыс.рублей, краевого бюджета 2 081,9 тыс.рублей, местного бюджета  8 825,3 тыс.рублей. </a:t>
            </a:r>
            <a:endParaRPr lang="ru-RU" dirty="0"/>
          </a:p>
        </p:txBody>
      </p:sp>
      <p:pic>
        <p:nvPicPr>
          <p:cNvPr id="57345" name="Picture 1" descr="C:\Users\User\Desktop\Слайды НГП НР\2021 год\Отчет главы 2021\ТЕХ. ОТДЕЛ Отчет главы за 2021 год\3 Жилищно-коммунальное хозяйство\Чистая вода\IMG-20210806-WA0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1145" y="1391713"/>
            <a:ext cx="6402301" cy="4811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9516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847" y="900952"/>
            <a:ext cx="10425952" cy="1385047"/>
          </a:xfrm>
        </p:spPr>
        <p:txBody>
          <a:bodyPr>
            <a:normAutofit fontScale="90000"/>
          </a:bodyPr>
          <a:lstStyle/>
          <a:p>
            <a:pPr indent="444500"/>
            <a:r>
              <a:rPr lang="ru-RU" sz="2700" dirty="0" smtClean="0"/>
              <a:t>По подпрограмме </a:t>
            </a:r>
            <a:r>
              <a:rPr lang="ru-RU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«Благоустройство территории Новокубанского городского поселения Новокубанского района» </a:t>
            </a:r>
            <a:r>
              <a:rPr lang="ru-RU" sz="2700" dirty="0" smtClean="0"/>
              <a:t>расходы исполнены в сумме 27 479,6 тыс.рублей, из них: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Минус 7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37729" y="0"/>
            <a:ext cx="55267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МП «Развитие жилищно-коммунального хозяйства»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2219612" y="1678105"/>
            <a:ext cx="13762571" cy="622173"/>
            <a:chOff x="-2194560" y="1152012"/>
            <a:chExt cx="13762571" cy="622173"/>
          </a:xfrm>
        </p:grpSpPr>
        <p:sp>
          <p:nvSpPr>
            <p:cNvPr id="9" name="TextBox 8"/>
            <p:cNvSpPr txBox="1"/>
            <p:nvPr/>
          </p:nvSpPr>
          <p:spPr>
            <a:xfrm>
              <a:off x="-2194560" y="1152012"/>
              <a:ext cx="10754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49431" y="1374075"/>
              <a:ext cx="107185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По уличному освещению на сумму 14 160,7тыс. руб.</a:t>
              </a:r>
              <a:endParaRPr lang="ru-RU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773637"/>
            <a:ext cx="11907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</a:rPr>
              <a:t>Реализованы мероприятия подпрограммы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«Благоустройство территории Новокубанского городского поселения Новокубанского района»:</a:t>
            </a:r>
            <a:endParaRPr lang="ru-RU" sz="2400" dirty="0"/>
          </a:p>
        </p:txBody>
      </p:sp>
      <p:pic>
        <p:nvPicPr>
          <p:cNvPr id="56322" name="Picture 2" descr="C:\Users\User\Desktop\Слайды НГП НР\2021 год\Отчет главы 2021\Фото\жкх\освещение\освещения по ул. Урожайной на участке от ул. Паромной до ул. Саратовской, ул. Альпийско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9842" y="2304256"/>
            <a:ext cx="7735793" cy="4351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12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grpSp>
        <p:nvGrpSpPr>
          <p:cNvPr id="8" name="Группа 1"/>
          <p:cNvGrpSpPr/>
          <p:nvPr/>
        </p:nvGrpSpPr>
        <p:grpSpPr>
          <a:xfrm>
            <a:off x="-2219612" y="1039557"/>
            <a:ext cx="13789465" cy="1223323"/>
            <a:chOff x="-2194560" y="513464"/>
            <a:chExt cx="13789465" cy="1223323"/>
          </a:xfrm>
        </p:grpSpPr>
        <p:sp>
          <p:nvSpPr>
            <p:cNvPr id="9" name="TextBox 8"/>
            <p:cNvSpPr txBox="1"/>
            <p:nvPr/>
          </p:nvSpPr>
          <p:spPr>
            <a:xfrm>
              <a:off x="-2194560" y="1152012"/>
              <a:ext cx="10754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6325" y="513464"/>
              <a:ext cx="107185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По сбору случайного мусора по улицам города </a:t>
              </a:r>
            </a:p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(класс мусора 5) на сумму 2 502,7 тыс. руб.</a:t>
              </a:r>
              <a:endParaRPr lang="ru-RU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pic>
        <p:nvPicPr>
          <p:cNvPr id="135170" name="Picture 2" descr="C:\Users\User\Desktop\Слайды НГП НР\2021 год\Отчет главы 2021\ТЕХ. ОТДЕЛ Отчет главы за 2021 год\1 Благоустройство\8 Сбор случайного мусора\IMG-20200319-WA00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006" y="2111189"/>
            <a:ext cx="5504327" cy="4128245"/>
          </a:xfrm>
          <a:prstGeom prst="rect">
            <a:avLst/>
          </a:prstGeom>
          <a:noFill/>
        </p:spPr>
      </p:pic>
      <p:pic>
        <p:nvPicPr>
          <p:cNvPr id="135171" name="Picture 3" descr="C:\Users\User\Desktop\Слайды НГП НР\2021 год\Отчет главы 2021\ТЕХ. ОТДЕЛ Отчет главы за 2021 год\1 Благоустройство\8 Сбор случайного мусора\IMG-20210727-WA00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9092" y="2074207"/>
            <a:ext cx="5428132" cy="40710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12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grpSp>
        <p:nvGrpSpPr>
          <p:cNvPr id="3" name="Группа 1"/>
          <p:cNvGrpSpPr/>
          <p:nvPr/>
        </p:nvGrpSpPr>
        <p:grpSpPr>
          <a:xfrm>
            <a:off x="-2219612" y="972321"/>
            <a:ext cx="13735677" cy="1290559"/>
            <a:chOff x="-2194560" y="446228"/>
            <a:chExt cx="13735677" cy="1290559"/>
          </a:xfrm>
        </p:grpSpPr>
        <p:sp>
          <p:nvSpPr>
            <p:cNvPr id="9" name="TextBox 8"/>
            <p:cNvSpPr txBox="1"/>
            <p:nvPr/>
          </p:nvSpPr>
          <p:spPr>
            <a:xfrm>
              <a:off x="-2194560" y="1152012"/>
              <a:ext cx="10754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3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2537" y="446228"/>
              <a:ext cx="107185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По ликвидации стихийных свалок на сумму 1 599,4 тыс. руб.</a:t>
              </a:r>
              <a:endParaRPr lang="ru-RU" sz="20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</p:grpSp>
      <p:pic>
        <p:nvPicPr>
          <p:cNvPr id="136194" name="Picture 2" descr="C:\Users\User\Desktop\Слайды НГП НР\2021 год\Отчет главы 2021\ТЕХ. ОТДЕЛ Отчет главы за 2021 год\1 Благоустройство\7 Сбор и вывоз стихийных свалок\20210730_1604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078" y="1590261"/>
            <a:ext cx="5936975" cy="3339548"/>
          </a:xfrm>
          <a:prstGeom prst="rect">
            <a:avLst/>
          </a:prstGeom>
          <a:noFill/>
        </p:spPr>
      </p:pic>
      <p:pic>
        <p:nvPicPr>
          <p:cNvPr id="136195" name="Picture 3" descr="C:\Users\User\Desktop\Слайды НГП НР\2021 год\Отчет главы 2021\ТЕХ. ОТДЕЛ Отчет главы за 2021 год\1 Благоустройство\7 Сбор и вывоз стихийных свалок\IMG-20210730-WA00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07674" y="2107094"/>
            <a:ext cx="5443422" cy="40825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12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36710" y="978299"/>
            <a:ext cx="10718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 кошению сорной растительности тракторной косилкой 179,6 га на сумму 445,4 тыс. руб.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5297" name="Picture 1" descr="C:\Users\User\Desktop\Слайды НГП НР\2021 год\Отчет главы 2021\ТЕХ. ОТДЕЛ Отчет главы за 2021 год\1 Благоустройство\2 Кошение роторной касилкой\20210525_092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659" y="2067339"/>
            <a:ext cx="6444116" cy="3624815"/>
          </a:xfrm>
          <a:prstGeom prst="rect">
            <a:avLst/>
          </a:prstGeom>
          <a:noFill/>
        </p:spPr>
      </p:pic>
      <p:pic>
        <p:nvPicPr>
          <p:cNvPr id="55298" name="Picture 2" descr="C:\Users\User\Desktop\Слайды НГП НР\2021 год\Отчет главы 2021\ТЕХ. ОТДЕЛ Отчет главы за 2021 год\1 Благоустройство\2 Кошение роторной касилкой\20210515_0855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1245" y="2941982"/>
            <a:ext cx="5791202" cy="3257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4116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3036" y="1194852"/>
            <a:ext cx="94639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Выполнены работы по декоративной стрижке хвойников на территории города на сумму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116,1 тыс. руб.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2139" y="2245729"/>
            <a:ext cx="7866253" cy="442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673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633252" y="2305880"/>
            <a:ext cx="4041913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Механизированная побелка деревьев </a:t>
            </a:r>
            <a:endParaRPr lang="en-US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119,9 тыс. руб.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3249" name="Picture 1" descr="C:\Users\User\Desktop\Слайды НГП НР\2021 год\Отчет главы 2021\ТЕХ. ОТДЕЛ Отчет главы за 2021 год\1 Благоустройство\3 Побелка деревьев\IMG-20211021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0201" y="1351723"/>
            <a:ext cx="6384511" cy="4788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5220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56591" y="2743202"/>
            <a:ext cx="4041913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Приобретение контейнеров по ТБО</a:t>
            </a:r>
            <a:endParaRPr lang="en-US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337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тыс. руб.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C:\Users\User\Desktop\Слайды НГП НР\2021 год\Отчет главы 2021\ТЕХ. ОТДЕЛ Отчет главы за 2021 год\1 Благоустройство\6 Приобритение контенеров\IMG-20220124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799" y="1371600"/>
            <a:ext cx="7315201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5220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740387" y="2533652"/>
            <a:ext cx="4041913" cy="193899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Приобретение комплектов парковых лавок и урн</a:t>
            </a:r>
            <a:endParaRPr lang="en-US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сумму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447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тыс. руб.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C:\Users\User\Desktop\Слайды НГП НР\2021 год\Отчет главы 2021\ТЕХ. ОТДЕЛ Отчет главы за 2021 год\1 Благоустройство\5 Приобретение лавочек и урн\IMG-20220124-WA00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1262" y="1065972"/>
            <a:ext cx="4129708" cy="55062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5220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406255" y="1079595"/>
            <a:ext cx="937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Обрезка деревьев и кустарников по улицам города,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3543" y="1801989"/>
            <a:ext cx="3691218" cy="49216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024" y="1801989"/>
            <a:ext cx="3691218" cy="49216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639" y="1801989"/>
            <a:ext cx="3785507" cy="492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05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08591" y="1033640"/>
            <a:ext cx="4798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Снос аварийных деревьев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89913"/>
            <a:ext cx="3831003" cy="5068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305" y="1789913"/>
            <a:ext cx="3860940" cy="50680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0547" y="1789912"/>
            <a:ext cx="3860940" cy="505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981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370187" y="1220933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Посадка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цветов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User\Desktop\Слайды НГП НР\2021 год\Отчет главы 2021\ТЕХ. ОТДЕЛ Отчет главы за 2021 год\1 Благоустройство\4 Посадка цветов\IMG-20210430-WA0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971550"/>
            <a:ext cx="4129088" cy="5505450"/>
          </a:xfrm>
          <a:prstGeom prst="rect">
            <a:avLst/>
          </a:prstGeom>
          <a:noFill/>
        </p:spPr>
      </p:pic>
      <p:pic>
        <p:nvPicPr>
          <p:cNvPr id="3075" name="Picture 3" descr="C:\Users\User\Desktop\Слайды НГП НР\2021 год\Отчет главы 2021\ТЕХ. ОТДЕЛ Отчет главы за 2021 год\1 Благоустройство\4 Посадка цветов\IMG-20210514-WA00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6901" y="1905001"/>
            <a:ext cx="3448049" cy="4597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682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818866"/>
            <a:ext cx="4957011" cy="60141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22627" y="2765731"/>
            <a:ext cx="50145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Уход за газонами </a:t>
            </a:r>
            <a:endParaRPr lang="en-US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 клумбами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96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943850" y="2540398"/>
            <a:ext cx="3695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Осуществлен ремонт прилегающей территории по ул.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Октябрьской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C:\Users\User\Desktop\Слайды НГП НР\2021 год\Отчет главы 2021\ТЕХ. ОТДЕЛ Отчет главы за 2021 год\1 Благоустройство\10 Территория по ул. Октябрьской\IMG-20220124-WA0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047750"/>
            <a:ext cx="2983964" cy="5307407"/>
          </a:xfrm>
          <a:prstGeom prst="rect">
            <a:avLst/>
          </a:prstGeom>
          <a:noFill/>
        </p:spPr>
      </p:pic>
      <p:pic>
        <p:nvPicPr>
          <p:cNvPr id="4099" name="Picture 3" descr="C:\Users\User\Desktop\Слайды НГП НР\2021 год\Отчет главы 2021\ТЕХ. ОТДЕЛ Отчет главы за 2021 год\1 Благоустройство\10 Территория по ул. Октябрьской\IMG-20220124-WA0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8150" y="1013883"/>
            <a:ext cx="2895600" cy="51477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5989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БЛАГОУСТРОЙСТВО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65200" y="1033789"/>
            <a:ext cx="1026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Выполнен ремонт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по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ул.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Советской</a:t>
            </a:r>
            <a:endParaRPr lang="ru-RU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122" name="Picture 2" descr="C:\Users\User\Desktop\Слайды НГП НР\2021 год\Отчет главы 2021\ТЕХ. ОТДЕЛ Отчет главы за 2021 год\1 Благоустройство\11 Террритория по ул. Советской\20210414_1619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866900"/>
            <a:ext cx="7112001" cy="4000500"/>
          </a:xfrm>
          <a:prstGeom prst="rect">
            <a:avLst/>
          </a:prstGeom>
          <a:noFill/>
        </p:spPr>
      </p:pic>
      <p:pic>
        <p:nvPicPr>
          <p:cNvPr id="5123" name="Picture 3" descr="C:\Users\User\Desktop\Слайды НГП НР\2021 год\Отчет главы 2021\ТЕХ. ОТДЕЛ Отчет главы за 2021 год\1 Благоустройство\11 Террритория по ул. Советской\IMG-20210614-WA00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8268" y="1409700"/>
            <a:ext cx="3572232" cy="475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459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46166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Отдельные мероприятия программы</a:t>
              </a:r>
              <a:endParaRPr lang="ru-RU" sz="24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87890" y="1892699"/>
            <a:ext cx="120041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Отдельные мероприятия программы </a:t>
            </a:r>
            <a:r>
              <a:rPr lang="ru-RU" sz="2800" dirty="0" smtClean="0">
                <a:solidFill>
                  <a:schemeClr val="bg1"/>
                </a:solidFill>
              </a:rPr>
              <a:t>составили –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39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 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732,2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рублей. </a:t>
            </a:r>
            <a:endParaRPr lang="ru-RU" sz="2400" dirty="0" smtClean="0">
              <a:solidFill>
                <a:srgbClr val="92D050"/>
              </a:solidFill>
              <a:latin typeface="Arial Black" panose="020B0A04020102020204" pitchFamily="34" charset="0"/>
            </a:endParaRPr>
          </a:p>
          <a:p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Средства направлены:  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-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на обеспечение деятельности МБУ «Служба муниципального заказа» </a:t>
            </a:r>
            <a:r>
              <a:rPr lang="ru-RU" sz="2800" dirty="0" smtClean="0">
                <a:solidFill>
                  <a:schemeClr val="bg1"/>
                </a:solidFill>
              </a:rPr>
              <a:t>направлено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–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37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 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288,3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тыс.рублей </a:t>
            </a:r>
          </a:p>
          <a:p>
            <a:pPr>
              <a:buFontTx/>
              <a:buChar char="-"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на обеспечение деятельности  МБУ «Специализированная служба по вопросам похоронного дела»</a:t>
            </a:r>
            <a:r>
              <a:rPr lang="ru-RU" sz="2800" dirty="0" smtClean="0">
                <a:solidFill>
                  <a:schemeClr val="bg1"/>
                </a:solidFill>
              </a:rPr>
              <a:t> -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2 394,4тыс.рублей.</a:t>
            </a:r>
            <a:endParaRPr lang="ru-RU" sz="2800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03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960307" y="0"/>
            <a:ext cx="7482214" cy="4924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МП «Обеспечение безопасности населения»</a:t>
            </a:r>
            <a:endParaRPr lang="ru-RU" sz="26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2057241101"/>
              </p:ext>
            </p:extLst>
          </p:nvPr>
        </p:nvGraphicFramePr>
        <p:xfrm>
          <a:off x="-257015" y="1298243"/>
          <a:ext cx="6318725" cy="460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891933" y="2897173"/>
            <a:ext cx="19607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8,1 </a:t>
            </a: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млн. </a:t>
            </a:r>
            <a:b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рублей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302397" y="6470777"/>
            <a:ext cx="7458277" cy="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93046" y="1935533"/>
            <a:ext cx="643225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Расходы на реализацию муниципальной программы составили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8 120,5 тыс.рублей</a:t>
            </a:r>
            <a:r>
              <a:rPr lang="ru-RU" sz="3200" b="1" dirty="0" smtClean="0">
                <a:solidFill>
                  <a:schemeClr val="bg1"/>
                </a:solidFill>
              </a:rPr>
              <a:t>, или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91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%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к утвержденным бюджетным назначениям и </a:t>
            </a:r>
            <a:r>
              <a:rPr lang="ru-RU" sz="28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105,2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%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к уровню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2020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года.</a:t>
            </a:r>
            <a:endParaRPr lang="ru-RU" sz="28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69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960307" y="0"/>
            <a:ext cx="7482214" cy="4924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МП «Обеспечение безопасности населения»</a:t>
            </a:r>
            <a:endParaRPr lang="ru-RU" sz="26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6826" y="1060535"/>
          <a:ext cx="6582124" cy="5060121"/>
        </p:xfrm>
        <a:graphic>
          <a:graphicData uri="http://schemas.openxmlformats.org/drawingml/2006/table">
            <a:tbl>
              <a:tblPr/>
              <a:tblGrid>
                <a:gridCol w="2719658"/>
                <a:gridCol w="1007948"/>
                <a:gridCol w="905886"/>
                <a:gridCol w="905886"/>
                <a:gridCol w="1042746"/>
              </a:tblGrid>
              <a:tr h="38622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подпрограммы (мероприятия)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назначениям.%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</a:tr>
              <a:tr h="2063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5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8 921,0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8 120,5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871,2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586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Подпрограмма «Мероприятия по предупреждению и ликвидации ЧС, стихийных бедствий и их последствий»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8 378,0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7 577,5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871,2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90,4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724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Подпрограмма «Пожарная безопасность»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042236" y="1122384"/>
            <a:ext cx="476876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- предоставление субсидий на содержание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МКУ «Аварийно-спасательный отряд»  </a:t>
            </a:r>
            <a:r>
              <a:rPr lang="ru-RU" sz="2000" dirty="0" smtClean="0">
                <a:solidFill>
                  <a:schemeClr val="bg1"/>
                </a:solidFill>
              </a:rPr>
              <a:t>израсходовано –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3 750,8тыс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. рублей</a:t>
            </a:r>
            <a:r>
              <a:rPr lang="ru-RU" sz="2000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предоставление субсидий на содержание 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МКУ «Ситуационный центр МО Новокубанский район» </a:t>
            </a:r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3 243,6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2000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страхование дамбы –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27,8 тыс. рублей</a:t>
            </a:r>
            <a:r>
              <a:rPr lang="ru-RU" sz="2000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ru-RU" sz="2000" dirty="0" smtClean="0">
                <a:solidFill>
                  <a:schemeClr val="bg1"/>
                </a:solidFill>
              </a:rPr>
              <a:t>работы вдоль прибрежной зоны реки Кубань в </a:t>
            </a:r>
            <a:r>
              <a:rPr lang="ru-RU" sz="2000" dirty="0" smtClean="0">
                <a:solidFill>
                  <a:schemeClr val="bg1"/>
                </a:solidFill>
              </a:rPr>
              <a:t>г.Новокубанске </a:t>
            </a:r>
            <a:r>
              <a:rPr lang="ru-RU" sz="2000" dirty="0" smtClean="0">
                <a:solidFill>
                  <a:schemeClr val="bg1"/>
                </a:solidFill>
              </a:rPr>
              <a:t>–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63,8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. рублей</a:t>
            </a:r>
            <a:r>
              <a:rPr lang="ru-RU" sz="2000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- </a:t>
            </a:r>
            <a:r>
              <a:rPr lang="ru-RU" sz="2000" dirty="0" smtClean="0">
                <a:solidFill>
                  <a:schemeClr val="bg1"/>
                </a:solidFill>
              </a:rPr>
              <a:t>проведение экстренных мероприятий по расчистке русла реки Кубань от поваленных деревьев и других древесных остатков</a:t>
            </a:r>
            <a:r>
              <a:rPr lang="ru-RU" sz="2000" dirty="0" smtClean="0">
                <a:solidFill>
                  <a:schemeClr val="bg1"/>
                </a:solidFill>
              </a:rPr>
              <a:t>–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543 </a:t>
            </a:r>
            <a:r>
              <a:rPr lang="ru-RU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2000" dirty="0" smtClean="0">
                <a:solidFill>
                  <a:schemeClr val="bg1"/>
                </a:solidFill>
              </a:rPr>
              <a:t>. 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69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0"/>
              <a:ext cx="6096000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МП «Развитие культуры»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2" name="Прямая соединительная линия 11"/>
          <p:cNvCxnSpPr/>
          <p:nvPr/>
        </p:nvCxnSpPr>
        <p:spPr>
          <a:xfrm flipV="1">
            <a:off x="3157728" y="6563360"/>
            <a:ext cx="8444992" cy="1917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5038" y="1076716"/>
            <a:ext cx="11008812" cy="4893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361950"/>
            <a:r>
              <a:rPr lang="ru-RU" sz="2400" dirty="0" smtClean="0"/>
              <a:t>В рамках подпрограммы «Пожарная безопасность» расходы составили  – 543,0 тыс.рублей.</a:t>
            </a:r>
          </a:p>
          <a:p>
            <a:pPr indent="361950"/>
            <a:r>
              <a:rPr lang="ru-RU" sz="2400" dirty="0" smtClean="0"/>
              <a:t>Выполнены следующие мероприятия:</a:t>
            </a:r>
          </a:p>
          <a:p>
            <a:pPr indent="361950"/>
            <a:r>
              <a:rPr lang="ru-RU" sz="2400" dirty="0" smtClean="0"/>
              <a:t>- в МБУК «Новокубанский культурно-досуговый центр» выполнен монтаж охранно-пожарной сигнализации и системы оповещения ДК </a:t>
            </a:r>
            <a:r>
              <a:rPr lang="ru-RU" sz="2400" dirty="0" err="1" smtClean="0"/>
              <a:t>Капланово</a:t>
            </a:r>
            <a:r>
              <a:rPr lang="ru-RU" sz="2400" dirty="0" smtClean="0"/>
              <a:t> - 122,9 </a:t>
            </a:r>
            <a:r>
              <a:rPr lang="ru-RU" sz="2400" dirty="0" smtClean="0"/>
              <a:t>тыс.рублей,  </a:t>
            </a:r>
            <a:r>
              <a:rPr lang="ru-RU" sz="2400" dirty="0" smtClean="0"/>
              <a:t>ремонт и замена электрооборудования, обучение - 8,1 тыс.рублей</a:t>
            </a:r>
            <a:r>
              <a:rPr lang="ru-RU" sz="2400" dirty="0" smtClean="0"/>
              <a:t>. </a:t>
            </a:r>
            <a:r>
              <a:rPr lang="ru-RU" sz="2400" dirty="0" smtClean="0"/>
              <a:t>проект ремонта внутреннего пожарного водопровода  - 160,0 тыс.рублей.</a:t>
            </a:r>
          </a:p>
          <a:p>
            <a:pPr indent="361950"/>
            <a:r>
              <a:rPr lang="ru-RU" sz="2400" dirty="0" smtClean="0"/>
              <a:t>- в МКУК «</a:t>
            </a:r>
            <a:r>
              <a:rPr lang="ru-RU" sz="2400" dirty="0" err="1" smtClean="0"/>
              <a:t>Новокубанская</a:t>
            </a:r>
            <a:r>
              <a:rPr lang="ru-RU" sz="2400" dirty="0" smtClean="0"/>
              <a:t> городская библиотечная система» - произведена заправка огнетушителей - </a:t>
            </a:r>
            <a:r>
              <a:rPr lang="ru-RU" sz="2400" dirty="0" smtClean="0"/>
              <a:t>2,0</a:t>
            </a:r>
            <a:r>
              <a:rPr lang="ru-RU" sz="2400" dirty="0" smtClean="0"/>
              <a:t> </a:t>
            </a:r>
            <a:r>
              <a:rPr lang="ru-RU" sz="2400" dirty="0" smtClean="0"/>
              <a:t>тыс.рублей</a:t>
            </a:r>
            <a:r>
              <a:rPr lang="ru-RU" sz="2400" dirty="0" smtClean="0"/>
              <a:t>,</a:t>
            </a:r>
            <a:r>
              <a:rPr lang="ru-RU" sz="2400" dirty="0" smtClean="0"/>
              <a:t> </a:t>
            </a:r>
            <a:r>
              <a:rPr lang="ru-RU" sz="2400" dirty="0" smtClean="0"/>
              <a:t>обучение ответственных за </a:t>
            </a:r>
            <a:r>
              <a:rPr lang="ru-RU" sz="2400" dirty="0" err="1" smtClean="0"/>
              <a:t>безопасн</a:t>
            </a:r>
            <a:r>
              <a:rPr lang="ru-RU" sz="2400" dirty="0" smtClean="0"/>
              <a:t>. </a:t>
            </a:r>
            <a:r>
              <a:rPr lang="ru-RU" sz="2400" dirty="0" err="1" smtClean="0"/>
              <a:t>эксплуат</a:t>
            </a:r>
            <a:r>
              <a:rPr lang="ru-RU" sz="2400" dirty="0" smtClean="0"/>
              <a:t>. тепловых энергоустановок </a:t>
            </a:r>
            <a:r>
              <a:rPr lang="ru-RU" sz="2400" dirty="0" smtClean="0"/>
              <a:t>- 5,0</a:t>
            </a:r>
            <a:r>
              <a:rPr lang="ru-RU" sz="2400" dirty="0" smtClean="0"/>
              <a:t> </a:t>
            </a:r>
            <a:r>
              <a:rPr lang="ru-RU" sz="2400" dirty="0" smtClean="0"/>
              <a:t>тыс.рублей,   </a:t>
            </a:r>
            <a:r>
              <a:rPr lang="ru-RU" sz="2400" dirty="0" smtClean="0"/>
              <a:t>приобретены стеллажи - 150,0 тыс.рублей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 indent="361950"/>
            <a:r>
              <a:rPr lang="ru-RU" sz="2400" dirty="0" smtClean="0"/>
              <a:t>- в МБУК «Новокубанский краеведческий музей» приобретены огнетушители, установлена огнеупорная дверь в фонды – 95,0 тыс.рублей.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0879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0"/>
              <a:ext cx="6096000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МП «Развитие культуры»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1217709141"/>
              </p:ext>
            </p:extLst>
          </p:nvPr>
        </p:nvGraphicFramePr>
        <p:xfrm>
          <a:off x="-476726" y="881120"/>
          <a:ext cx="7649685" cy="5783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76875" y="3398725"/>
            <a:ext cx="4142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83,2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млн. рублей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3157728" y="6563360"/>
            <a:ext cx="8444992" cy="1917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50488" y="1724416"/>
            <a:ext cx="59415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Расходы на реализацию муниципальной программы составили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83 209,9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3200" b="1" dirty="0" smtClean="0">
                <a:solidFill>
                  <a:schemeClr val="bg1"/>
                </a:solidFill>
              </a:rPr>
              <a:t>, или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99,8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%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к утвержденным бюджетным назначениям и </a:t>
            </a:r>
            <a:r>
              <a:rPr lang="ru-RU" sz="28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131,7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% к уровню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2020 </a:t>
            </a:r>
            <a:r>
              <a:rPr lang="ru-RU" sz="2800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года.</a:t>
            </a:r>
            <a:endParaRPr lang="ru-RU" sz="28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9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0"/>
              <a:ext cx="6096000" cy="5232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</a:rPr>
                <a:t>МП «Развитие культуры»</a:t>
              </a:r>
              <a:endParaRPr lang="ru-RU" sz="28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0313" y="964504"/>
          <a:ext cx="7214991" cy="5042144"/>
        </p:xfrm>
        <a:graphic>
          <a:graphicData uri="http://schemas.openxmlformats.org/drawingml/2006/table">
            <a:tbl>
              <a:tblPr/>
              <a:tblGrid>
                <a:gridCol w="2992423"/>
                <a:gridCol w="1241374"/>
                <a:gridCol w="864405"/>
                <a:gridCol w="996740"/>
                <a:gridCol w="1120049"/>
              </a:tblGrid>
              <a:tr h="2989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подпрограммы (мероприятия)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назначениям.%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1494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79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83 377,4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83 209,9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372,6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99,8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94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Подпрограмма "Совершенствование деятельности муниципальных учреждений отрасли "Культура, искусство и кинематография" по предоставлению муниципальных услуг"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77 511,7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77 382,4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372,6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99,8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979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Отдельные мероприятия программы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5 865,7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5 827,5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99,3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 descr="C:\Users\User\Desktop\Слайды НГП НР\2021 год\Отчет главы 2021\культура к отчету главы\КДЦ\фото к отчету\01.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83550" y="876300"/>
            <a:ext cx="3556000" cy="2667000"/>
          </a:xfrm>
          <a:prstGeom prst="rect">
            <a:avLst/>
          </a:prstGeom>
          <a:noFill/>
        </p:spPr>
      </p:pic>
      <p:pic>
        <p:nvPicPr>
          <p:cNvPr id="6147" name="Picture 3" descr="C:\Users\User\Desktop\Слайды НГП НР\2021 год\Отчет главы 2021\культура к отчету главы\КДЦ\фото к отчету\5.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9606" y="3668712"/>
            <a:ext cx="4782394" cy="3189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879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841292" y="1869744"/>
            <a:ext cx="4350707" cy="3929808"/>
            <a:chOff x="6486523" y="1460703"/>
            <a:chExt cx="5225411" cy="463867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1000">
                <a:schemeClr val="accent1">
                  <a:lumMod val="60000"/>
                  <a:lumOff val="40000"/>
                </a:schemeClr>
              </a:gs>
              <a:gs pos="69000">
                <a:srgbClr val="8EBAE2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grpSpPr>
        <p:sp>
          <p:nvSpPr>
            <p:cNvPr id="17" name="Равнобедренный треугольник 16"/>
            <p:cNvSpPr/>
            <p:nvPr/>
          </p:nvSpPr>
          <p:spPr>
            <a:xfrm rot="16200000">
              <a:off x="6320529" y="4537969"/>
              <a:ext cx="979691" cy="647704"/>
            </a:xfrm>
            <a:prstGeom prst="triangle">
              <a:avLst>
                <a:gd name="adj" fmla="val 47582"/>
              </a:avLst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7134226" y="1460703"/>
              <a:ext cx="4577708" cy="4638675"/>
            </a:xfrm>
            <a:prstGeom prst="round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991604" y="1841325"/>
            <a:ext cx="4200395" cy="3983277"/>
            <a:chOff x="6486523" y="1460703"/>
            <a:chExt cx="5225411" cy="4638675"/>
          </a:xfr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69000">
                <a:srgbClr val="93C571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</p:grpSpPr>
        <p:sp>
          <p:nvSpPr>
            <p:cNvPr id="7" name="Равнобедренный треугольник 6"/>
            <p:cNvSpPr/>
            <p:nvPr/>
          </p:nvSpPr>
          <p:spPr>
            <a:xfrm rot="16200000">
              <a:off x="6320529" y="4537969"/>
              <a:ext cx="979691" cy="647704"/>
            </a:xfrm>
            <a:prstGeom prst="triangle">
              <a:avLst>
                <a:gd name="adj" fmla="val 47582"/>
              </a:avLst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7134226" y="1460703"/>
              <a:ext cx="4577708" cy="4638675"/>
            </a:xfrm>
            <a:prstGeom prst="round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65" t="-381" r="3040" b="381"/>
          <a:stretch/>
        </p:blipFill>
        <p:spPr>
          <a:xfrm>
            <a:off x="8585562" y="1929008"/>
            <a:ext cx="3456126" cy="3695178"/>
          </a:xfrm>
          <a:prstGeom prst="round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851769"/>
            <a:ext cx="778445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По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подпрограмме «Совершенствование деятельности муниципальных учреждений отрасли «Культура, искусство и кинематография"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предоставлению муниципальных услуг» расходы исполнены в сумме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77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 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382,4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тыс.рублей (в том числе средства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федерального и краевого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бюджета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372,6 тыс.рублей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),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99,8%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утвержденным бюджетным назначениям, из них:</a:t>
            </a:r>
          </a:p>
          <a:p>
            <a:pPr algn="just"/>
            <a:endParaRPr lang="ru-RU" sz="8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организацию библиотечного обслуживания населения, комплектование и обеспечение сохранности библиотечных фондов составили –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10 828,7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8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предоставление субсидий для выполнения муниципального задания на поддержку муниципальных учреждений культуры и создание условий для организации досуга и обеспечения жителей поселения услугами организаций культуры израсходовано –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45 945,5 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 т.ч.:</a:t>
            </a:r>
          </a:p>
          <a:p>
            <a:pPr algn="just"/>
            <a:endParaRPr lang="ru-RU" sz="8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МБУК  «Новокубанский культурно-досуговый центр»  им. Наумчиковой В.И. –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27 964,5 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8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МБУК «Новокубанский краеведческий музей» -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2 427,2 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8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МБУК «Новокубанский парк культуры и отдыха» - </a:t>
            </a:r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15 553,8 тыс.рублей.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7325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559300"/>
            <a:ext cx="12192000" cy="2328790"/>
          </a:xfrm>
          <a:prstGeom prst="rect">
            <a:avLst/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4556320"/>
            <a:ext cx="121920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User\Desktop\Слайды НГП НР\2021 год\Отчет главы 2021\культура к отчету главы\КДЦ\фото к отчету\1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1999"/>
            <a:ext cx="4724400" cy="4724401"/>
          </a:xfrm>
          <a:prstGeom prst="rect">
            <a:avLst/>
          </a:prstGeom>
          <a:noFill/>
        </p:spPr>
      </p:pic>
      <p:pic>
        <p:nvPicPr>
          <p:cNvPr id="7171" name="Picture 3" descr="C:\Users\User\Desktop\Слайды НГП НР\2021 год\Отчет главы 2021\культура к отчету главы\КДЦ\фото к отчету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452438"/>
            <a:ext cx="7543800" cy="5049763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5559992" y="15240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0762" y="5657671"/>
            <a:ext cx="103306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b="1" dirty="0" smtClean="0">
                <a:solidFill>
                  <a:schemeClr val="bg1"/>
                </a:solidFill>
              </a:rPr>
              <a:t>МБУК «НКДЦ» выделено  19883,1 тыс.рублей, в том числе на капитальный ремонт помещения для размещения кинозала в ДК  11768,8 т.р., капитальный ремонт кровли ДК </a:t>
            </a:r>
            <a:r>
              <a:rPr lang="ru-RU" b="1" dirty="0" err="1" smtClean="0">
                <a:solidFill>
                  <a:schemeClr val="bg1"/>
                </a:solidFill>
              </a:rPr>
              <a:t>РОСНИИТиМ</a:t>
            </a:r>
            <a:r>
              <a:rPr lang="ru-RU" b="1" dirty="0" smtClean="0">
                <a:solidFill>
                  <a:schemeClr val="bg1"/>
                </a:solidFill>
              </a:rPr>
              <a:t> 1792,2 т.р., ремонт помещений ДК 3364,1 т.р., украшения к Новому году 1070,0 </a:t>
            </a:r>
            <a:r>
              <a:rPr lang="ru-RU" b="1" dirty="0" err="1" smtClean="0">
                <a:solidFill>
                  <a:schemeClr val="bg1"/>
                </a:solidFill>
              </a:rPr>
              <a:t>т.р</a:t>
            </a:r>
            <a:r>
              <a:rPr lang="ru-RU" b="1" dirty="0" smtClean="0">
                <a:solidFill>
                  <a:schemeClr val="bg1"/>
                </a:solidFill>
              </a:rPr>
              <a:t>, приобретение звукового и видео оборудования 974,0 т.р., приобретение </a:t>
            </a:r>
            <a:r>
              <a:rPr lang="ru-RU" b="1" dirty="0" err="1" smtClean="0">
                <a:solidFill>
                  <a:schemeClr val="bg1"/>
                </a:solidFill>
              </a:rPr>
              <a:t>сплит</a:t>
            </a:r>
            <a:r>
              <a:rPr lang="ru-RU" b="1" dirty="0" smtClean="0">
                <a:solidFill>
                  <a:schemeClr val="bg1"/>
                </a:solidFill>
              </a:rPr>
              <a:t> систем 914,0 тыс.рублей.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7482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368800" y="11596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«Дети Кубани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» 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752964" y="6498815"/>
            <a:ext cx="6016945" cy="2878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3921" y="2733937"/>
            <a:ext cx="4876800" cy="3333750"/>
          </a:xfrm>
          <a:prstGeom prst="round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1752964" y="1048371"/>
            <a:ext cx="4952636" cy="1270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788" y="1542267"/>
            <a:ext cx="4038600" cy="3200400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5881264"/>
            <a:ext cx="6881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«Формирование условий для духовно-нравственного развития граждан»,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915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8655" y="1875535"/>
            <a:ext cx="6806962" cy="45415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099" y="1336839"/>
            <a:ext cx="3790950" cy="50546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24652" y="113119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Патриотическое воспитание</a:t>
            </a:r>
            <a:endParaRPr lang="ru-RU" sz="2400" dirty="0"/>
          </a:p>
        </p:txBody>
      </p:sp>
      <p:sp>
        <p:nvSpPr>
          <p:cNvPr id="8" name="Фигура, имеющая форму буквы L 7"/>
          <p:cNvSpPr/>
          <p:nvPr/>
        </p:nvSpPr>
        <p:spPr>
          <a:xfrm rot="10800000">
            <a:off x="3765328" y="974311"/>
            <a:ext cx="789872" cy="978659"/>
          </a:xfrm>
          <a:prstGeom prst="corner">
            <a:avLst>
              <a:gd name="adj1" fmla="val 22988"/>
              <a:gd name="adj2" fmla="val 2298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Фигура, имеющая форму буквы L 11"/>
          <p:cNvSpPr/>
          <p:nvPr/>
        </p:nvSpPr>
        <p:spPr>
          <a:xfrm>
            <a:off x="143036" y="5708486"/>
            <a:ext cx="789872" cy="978659"/>
          </a:xfrm>
          <a:prstGeom prst="corner">
            <a:avLst>
              <a:gd name="adj1" fmla="val 22988"/>
              <a:gd name="adj2" fmla="val 22988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Фигура, имеющая форму буквы L 15"/>
          <p:cNvSpPr/>
          <p:nvPr/>
        </p:nvSpPr>
        <p:spPr>
          <a:xfrm>
            <a:off x="4617720" y="5708486"/>
            <a:ext cx="789872" cy="978659"/>
          </a:xfrm>
          <a:prstGeom prst="corner">
            <a:avLst>
              <a:gd name="adj1" fmla="val 22988"/>
              <a:gd name="adj2" fmla="val 22988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Фигура, имеющая форму буквы L 16"/>
          <p:cNvSpPr/>
          <p:nvPr/>
        </p:nvSpPr>
        <p:spPr>
          <a:xfrm rot="10800000">
            <a:off x="11196680" y="1563205"/>
            <a:ext cx="789872" cy="978659"/>
          </a:xfrm>
          <a:prstGeom prst="corner">
            <a:avLst>
              <a:gd name="adj1" fmla="val 22988"/>
              <a:gd name="adj2" fmla="val 2298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212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Бирюкова\P2000957_h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3814"/>
            <a:ext cx="7311405" cy="4881186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353300" y="2190750"/>
            <a:ext cx="4838700" cy="440120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МБУК «Новокубанский краеведческий музей» приобретение </a:t>
            </a:r>
            <a:r>
              <a:rPr lang="ru-RU" sz="2800" b="1" dirty="0" err="1" smtClean="0">
                <a:solidFill>
                  <a:schemeClr val="bg1"/>
                </a:solidFill>
              </a:rPr>
              <a:t>артобъектов</a:t>
            </a:r>
            <a:r>
              <a:rPr lang="ru-RU" sz="2800" b="1" dirty="0" smtClean="0">
                <a:solidFill>
                  <a:schemeClr val="bg1"/>
                </a:solidFill>
              </a:rPr>
              <a:t> и малой архитектурной формы: «45 параллель» на сумму 974 тысяч 600 рублей, которые были успешно установлены в Новокубанском городском парке.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48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Бирюкова\10760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3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0" y="5473005"/>
            <a:ext cx="12192001" cy="138499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indent="457200"/>
            <a:r>
              <a:rPr lang="ru-RU" sz="2800" b="1" dirty="0" smtClean="0">
                <a:solidFill>
                  <a:schemeClr val="bg1"/>
                </a:solidFill>
              </a:rPr>
              <a:t>МБУК «Новокубанский парк культуры и отдыха» выполнены следующие работы: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- озеленение парка – 512 тыс. </a:t>
            </a:r>
            <a:r>
              <a:rPr lang="ru-RU" sz="2800" b="1" dirty="0" smtClean="0">
                <a:solidFill>
                  <a:schemeClr val="bg1"/>
                </a:solidFill>
              </a:rPr>
              <a:t>рублей;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48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671612" y="998619"/>
            <a:ext cx="7948019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МБУК «Новокубанский парк культуры и отдыха» выполнены следующие работы: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озеленение парка – 512 тыс. рублей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над сценой был установлен навес на общую сумму – 1 миллион 499 тыс. рублей;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выполнен ремонт арки – 209 тысяч рублей;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приобретено ограждение аттракционов на 360 тыс. рублей;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- световые буквы на 162 тыс. рублей.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590550" y="3124199"/>
          <a:ext cx="11182350" cy="3448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8030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8"/>
          <p:cNvGrpSpPr/>
          <p:nvPr/>
        </p:nvGrpSpPr>
        <p:grpSpPr>
          <a:xfrm>
            <a:off x="745608" y="975338"/>
            <a:ext cx="2279176" cy="2086738"/>
            <a:chOff x="9017591" y="1889429"/>
            <a:chExt cx="1397141" cy="1315325"/>
          </a:xfrm>
        </p:grpSpPr>
        <p:sp>
          <p:nvSpPr>
            <p:cNvPr id="10" name="Овал 9"/>
            <p:cNvSpPr/>
            <p:nvPr/>
          </p:nvSpPr>
          <p:spPr>
            <a:xfrm>
              <a:off x="9017591" y="1889429"/>
              <a:ext cx="1397141" cy="1315325"/>
            </a:xfrm>
            <a:prstGeom prst="ellipse">
              <a:avLst/>
            </a:prstGeom>
            <a:solidFill>
              <a:srgbClr val="DCC5ED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198291" y="2082857"/>
              <a:ext cx="1035740" cy="1035740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3319562" y="1208169"/>
            <a:ext cx="7948019" cy="16312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indent="361950"/>
            <a:r>
              <a:rPr lang="ru-RU" sz="2000" b="1" dirty="0" smtClean="0">
                <a:solidFill>
                  <a:schemeClr val="bg1"/>
                </a:solidFill>
              </a:rPr>
              <a:t>В рамках реализации государственной программы «Развитие культуры» приобретено звуковое оборудования в Новокубанский культурно-досуговый центр им. В.И. </a:t>
            </a:r>
            <a:r>
              <a:rPr lang="ru-RU" sz="2000" b="1" dirty="0" err="1" smtClean="0">
                <a:solidFill>
                  <a:schemeClr val="bg1"/>
                </a:solidFill>
              </a:rPr>
              <a:t>Наумчиковой</a:t>
            </a:r>
            <a:r>
              <a:rPr lang="ru-RU" sz="2000" b="1" dirty="0" smtClean="0">
                <a:solidFill>
                  <a:schemeClr val="bg1"/>
                </a:solidFill>
              </a:rPr>
              <a:t> на общую сумму 392,3 тыс.рублей, в том числе средства федерального и краевого бюджета в сумме 372,6 тыс.рублей.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667" b="21111"/>
          <a:stretch/>
        </p:blipFill>
        <p:spPr>
          <a:xfrm>
            <a:off x="1606550" y="3371850"/>
            <a:ext cx="9144000" cy="32385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0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865"/>
          <a:stretch/>
        </p:blipFill>
        <p:spPr>
          <a:xfrm>
            <a:off x="0" y="838200"/>
            <a:ext cx="12192000" cy="6019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3848100"/>
            <a:ext cx="12192000" cy="3009900"/>
          </a:xfrm>
          <a:prstGeom prst="rect">
            <a:avLst/>
          </a:prstGeom>
          <a:solidFill>
            <a:schemeClr val="accent6">
              <a:lumMod val="50000"/>
              <a:alpha val="49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4078534"/>
            <a:ext cx="11963238" cy="25490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lvl="1"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Население города Новокубанска обслуживают 3 библиотеки муниципального казенного учреждения культуры «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Новокубанская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городская библиотечная система»: городская центральная детская библиотека, городские библиотеки 23-го микрорайона и </a:t>
            </a:r>
            <a:r>
              <a:rPr lang="ru-RU" sz="2000" dirty="0" err="1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КНИИТиМа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Наиболее 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значительными событиями в деятельности библиотек в отчетном периоде стали мероприятия, посвященные </a:t>
            </a: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дню </a:t>
            </a: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Победы в Великой Отечественной войне.</a:t>
            </a:r>
            <a:endParaRPr lang="ru-RU" sz="1600" dirty="0">
              <a:solidFill>
                <a:schemeClr val="bg1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0" y="3848100"/>
            <a:ext cx="12192000" cy="186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407592" y="12526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667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66886" y="934516"/>
            <a:ext cx="117251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подготовку и проведение мероприятий, посвященных знаменательным датам направлено – 1700,0 тыс.рублей.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C:\Users\User\Desktop\Слайды НГП НР\2021 год\Отчет главы 2021\Фото\культура\клуб золотой возрас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1847850"/>
            <a:ext cx="5981700" cy="4486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2404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553"/>
          <a:stretch/>
        </p:blipFill>
        <p:spPr>
          <a:xfrm>
            <a:off x="3189514" y="818866"/>
            <a:ext cx="9002485" cy="60393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102" y="5475514"/>
            <a:ext cx="10113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территории города осуществляет свою деятельность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МБУК «</a:t>
            </a:r>
            <a:r>
              <a:rPr lang="ru-RU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Новокубанский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краеведческий музей»</a:t>
            </a:r>
            <a:endParaRPr lang="ru-RU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Фигура, имеющая форму буквы L 7"/>
          <p:cNvSpPr/>
          <p:nvPr/>
        </p:nvSpPr>
        <p:spPr>
          <a:xfrm>
            <a:off x="464024" y="5727711"/>
            <a:ext cx="2725489" cy="813411"/>
          </a:xfrm>
          <a:prstGeom prst="corner">
            <a:avLst>
              <a:gd name="adj1" fmla="val 16543"/>
              <a:gd name="adj2" fmla="val 15302"/>
            </a:avLst>
          </a:prstGeom>
          <a:solidFill>
            <a:srgbClr val="92D050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794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748589" y="894742"/>
            <a:ext cx="86948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Продолжилась модернизация фондов музея и замена цифрового оборудования.</a:t>
            </a:r>
            <a:endParaRPr lang="ru-RU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5578" y="1769694"/>
            <a:ext cx="6256421" cy="5088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69694"/>
            <a:ext cx="7613984" cy="50759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07592" y="0"/>
            <a:ext cx="609600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культуры»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85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559474" y="0"/>
            <a:ext cx="7632526" cy="9541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«Развитие физической культуры и массового спорта»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22" name="Picture 6" descr="http://novokubanskiy.ru/upload/resize_cache/iblock/b6e/920_540_2/b6e3f6210f53337cecb52c8a0c909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8871" y="1571033"/>
            <a:ext cx="4313129" cy="287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Группа 26"/>
          <p:cNvGrpSpPr/>
          <p:nvPr/>
        </p:nvGrpSpPr>
        <p:grpSpPr>
          <a:xfrm rot="10800000">
            <a:off x="7891397" y="3421345"/>
            <a:ext cx="3035692" cy="3436655"/>
            <a:chOff x="9169601" y="3833310"/>
            <a:chExt cx="3035692" cy="3436655"/>
          </a:xfrm>
        </p:grpSpPr>
        <p:sp>
          <p:nvSpPr>
            <p:cNvPr id="28" name="Равнобедренный треугольник 27"/>
            <p:cNvSpPr/>
            <p:nvPr/>
          </p:nvSpPr>
          <p:spPr>
            <a:xfrm rot="16200000">
              <a:off x="11499811" y="3947459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Равнобедренный треугольник 28"/>
            <p:cNvSpPr/>
            <p:nvPr/>
          </p:nvSpPr>
          <p:spPr>
            <a:xfrm rot="5400000">
              <a:off x="11504613" y="6559314"/>
              <a:ext cx="760687" cy="631065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11492434" y="4333823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5400000">
              <a:off x="11499809" y="5809703"/>
              <a:ext cx="760687" cy="631065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 rot="16200000">
              <a:off x="11496122" y="5435134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rot="16200000">
              <a:off x="11509417" y="6178972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Равнобедренный треугольник 33"/>
            <p:cNvSpPr/>
            <p:nvPr/>
          </p:nvSpPr>
          <p:spPr>
            <a:xfrm rot="16200000">
              <a:off x="10886261" y="4307984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16200000">
              <a:off x="9633174" y="5008099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Равнобедренный треугольник 35"/>
            <p:cNvSpPr/>
            <p:nvPr/>
          </p:nvSpPr>
          <p:spPr>
            <a:xfrm rot="19636927">
              <a:off x="10106782" y="5664964"/>
              <a:ext cx="776393" cy="685146"/>
            </a:xfrm>
            <a:prstGeom prst="triangle">
              <a:avLst>
                <a:gd name="adj" fmla="val 50492"/>
              </a:avLst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Равнобедренный треугольник 36"/>
            <p:cNvSpPr/>
            <p:nvPr/>
          </p:nvSpPr>
          <p:spPr>
            <a:xfrm rot="5400000">
              <a:off x="9651034" y="5377599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Равнобедренный треугольник 37"/>
            <p:cNvSpPr/>
            <p:nvPr/>
          </p:nvSpPr>
          <p:spPr>
            <a:xfrm rot="12648408">
              <a:off x="10114634" y="663890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Равнобедренный треугольник 38"/>
            <p:cNvSpPr/>
            <p:nvPr/>
          </p:nvSpPr>
          <p:spPr>
            <a:xfrm rot="5400000">
              <a:off x="10235103" y="5032003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Равнобедренный треугольник 39"/>
            <p:cNvSpPr/>
            <p:nvPr/>
          </p:nvSpPr>
          <p:spPr>
            <a:xfrm rot="5400000">
              <a:off x="10864026" y="4662571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Равнобедренный треугольник 40"/>
            <p:cNvSpPr/>
            <p:nvPr/>
          </p:nvSpPr>
          <p:spPr>
            <a:xfrm rot="16200000">
              <a:off x="10876119" y="578178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Равнобедренный треугольник 41"/>
            <p:cNvSpPr/>
            <p:nvPr/>
          </p:nvSpPr>
          <p:spPr>
            <a:xfrm rot="5400000">
              <a:off x="11490201" y="5070491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Равнобедренный треугольник 42"/>
            <p:cNvSpPr/>
            <p:nvPr/>
          </p:nvSpPr>
          <p:spPr>
            <a:xfrm rot="16030466">
              <a:off x="9634903" y="577439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Равнобедренный треугольник 43"/>
            <p:cNvSpPr/>
            <p:nvPr/>
          </p:nvSpPr>
          <p:spPr>
            <a:xfrm rot="16200000">
              <a:off x="10258490" y="6164044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Равнобедренный треугольник 44"/>
            <p:cNvSpPr/>
            <p:nvPr/>
          </p:nvSpPr>
          <p:spPr>
            <a:xfrm rot="16200000">
              <a:off x="10253969" y="5377600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Равнобедренный треугольник 45"/>
            <p:cNvSpPr/>
            <p:nvPr/>
          </p:nvSpPr>
          <p:spPr>
            <a:xfrm rot="5400000">
              <a:off x="10875143" y="5423175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Равнобедренный треугольник 46"/>
            <p:cNvSpPr/>
            <p:nvPr/>
          </p:nvSpPr>
          <p:spPr>
            <a:xfrm rot="16200000">
              <a:off x="10252963" y="466257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Равнобедренный треугольник 47"/>
            <p:cNvSpPr/>
            <p:nvPr/>
          </p:nvSpPr>
          <p:spPr>
            <a:xfrm rot="16200000">
              <a:off x="10870109" y="6542466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Равнобедренный треугольник 48"/>
            <p:cNvSpPr/>
            <p:nvPr/>
          </p:nvSpPr>
          <p:spPr>
            <a:xfrm rot="16200000">
              <a:off x="10866683" y="5048852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Равнобедренный треугольник 49"/>
            <p:cNvSpPr/>
            <p:nvPr/>
          </p:nvSpPr>
          <p:spPr>
            <a:xfrm rot="16200000">
              <a:off x="11496120" y="4708628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Равнобедренный треугольник 50"/>
            <p:cNvSpPr/>
            <p:nvPr/>
          </p:nvSpPr>
          <p:spPr>
            <a:xfrm rot="16200000">
              <a:off x="10302020" y="389812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Равнобедренный треугольник 51"/>
            <p:cNvSpPr/>
            <p:nvPr/>
          </p:nvSpPr>
          <p:spPr>
            <a:xfrm rot="8889850">
              <a:off x="9169601" y="5475007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Равнобедренный треугольник 52"/>
            <p:cNvSpPr/>
            <p:nvPr/>
          </p:nvSpPr>
          <p:spPr>
            <a:xfrm rot="15792047">
              <a:off x="9634903" y="431147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4" name="Прямоугольник 53"/>
          <p:cNvSpPr/>
          <p:nvPr/>
        </p:nvSpPr>
        <p:spPr>
          <a:xfrm>
            <a:off x="175364" y="1505497"/>
            <a:ext cx="765340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Расходы на реализацию муниципальной программы составили 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100,0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 или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100%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к утвержденным бюджетным назначениям, и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100%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к уровню 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2020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года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Проведены мероприятия в области физической культуры и спорта. Данные средства израсходованы на:</a:t>
            </a:r>
          </a:p>
          <a:p>
            <a:pPr algn="just"/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приобретение  кубков, медалей, грамот, приобретение инвентаря, формы – 100,0 тыс. рублей.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 rot="14063507">
            <a:off x="9837416" y="2701768"/>
            <a:ext cx="1486753" cy="4299654"/>
            <a:chOff x="7623893" y="-24706"/>
            <a:chExt cx="1803444" cy="4459780"/>
          </a:xfrm>
        </p:grpSpPr>
        <p:sp>
          <p:nvSpPr>
            <p:cNvPr id="56" name="Равнобедренный треугольник 55"/>
            <p:cNvSpPr/>
            <p:nvPr/>
          </p:nvSpPr>
          <p:spPr>
            <a:xfrm rot="5400000">
              <a:off x="6675190" y="932264"/>
              <a:ext cx="3709117" cy="1795177"/>
            </a:xfrm>
            <a:prstGeom prst="triangle">
              <a:avLst>
                <a:gd name="adj" fmla="val 72183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Равнобедренный треугольник 56"/>
            <p:cNvSpPr/>
            <p:nvPr/>
          </p:nvSpPr>
          <p:spPr>
            <a:xfrm rot="16356861">
              <a:off x="7493368" y="3017043"/>
              <a:ext cx="1548556" cy="1287505"/>
            </a:xfrm>
            <a:prstGeom prst="triangle">
              <a:avLst>
                <a:gd name="adj" fmla="val 4584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8" name="Прямоугольный треугольник 57"/>
          <p:cNvSpPr/>
          <p:nvPr/>
        </p:nvSpPr>
        <p:spPr>
          <a:xfrm rot="16200000">
            <a:off x="9348504" y="4014504"/>
            <a:ext cx="2618115" cy="3068877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040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559474" y="0"/>
            <a:ext cx="7632526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МП «Экономическое развитие»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214992" y="801988"/>
            <a:ext cx="497700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Расходы на реализацию муниципальной программы составили 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535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 или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100%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к утвержденным бюджетным назначениям.</a:t>
            </a:r>
          </a:p>
          <a:p>
            <a:pPr algn="just"/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 По подпрограмме «Государственная поддержка малого и среднего предпринимательства»: </a:t>
            </a:r>
          </a:p>
          <a:p>
            <a:pPr algn="just"/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изготовлен 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баннер и прочих материалов  для организации и проведения мероприятий на сумму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35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endParaRPr lang="ru-RU" sz="1600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в рамках передачи части полномочий по поддержке малого и среднего предпринимательства МКУ "Центр поддержки предпринимательства" муниципального образования Новокубанский район предоставлены межбюджетные трансферты в суме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500,0 тыс.рублей</a:t>
            </a: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 </a:t>
            </a:r>
          </a:p>
          <a:p>
            <a:pPr algn="just">
              <a:buFontTx/>
              <a:buChar char="-"/>
            </a:pPr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55" name="Таблица 54"/>
          <p:cNvGraphicFramePr>
            <a:graphicFrameLocks noGrp="1"/>
          </p:cNvGraphicFramePr>
          <p:nvPr/>
        </p:nvGraphicFramePr>
        <p:xfrm>
          <a:off x="175365" y="977030"/>
          <a:ext cx="6926892" cy="5404720"/>
        </p:xfrm>
        <a:graphic>
          <a:graphicData uri="http://schemas.openxmlformats.org/drawingml/2006/table">
            <a:tbl>
              <a:tblPr/>
              <a:tblGrid>
                <a:gridCol w="2872934"/>
                <a:gridCol w="1064754"/>
                <a:gridCol w="822202"/>
                <a:gridCol w="1091678"/>
                <a:gridCol w="1075324"/>
              </a:tblGrid>
              <a:tr h="44374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подпрограммы (мероприятия)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назначениям.%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</a:tr>
              <a:tr h="2303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57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71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535,0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535,0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259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Подпрограмма</a:t>
                      </a:r>
                      <a:r>
                        <a:rPr lang="ru-RU" sz="16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«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поддержка малого и среднего </a:t>
                      </a: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предпринимательства»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 Новокубанском городском поселении Новокубанского района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535,0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535,0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040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646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МП   МОЛОДЕЖЬ Новокубанского городского поселения Новокубанского района 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cxnSp>
        <p:nvCxnSpPr>
          <p:cNvPr id="17" name="Прямая соединительная линия 16"/>
          <p:cNvCxnSpPr/>
          <p:nvPr/>
        </p:nvCxnSpPr>
        <p:spPr>
          <a:xfrm flipV="1">
            <a:off x="990079" y="6623707"/>
            <a:ext cx="5156073" cy="754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522790" y="5212156"/>
            <a:ext cx="33332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Профилактика наркомании, алкоголизма и </a:t>
            </a:r>
            <a:r>
              <a:rPr lang="ru-RU" dirty="0" err="1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табакокурения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973" y="3795277"/>
            <a:ext cx="2581275" cy="2581275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75572" y="782938"/>
            <a:ext cx="96325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Расходы на реализацию муниципальной программы составили 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1 020,0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 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 или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100%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к утвержденным бюджетным назначениям.</a:t>
            </a:r>
          </a:p>
          <a:p>
            <a:pPr indent="361950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В рамках программы выполнены следующие мероприятия: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предоставлены субсидии  МКУ «Новокубанский молодежный центр»  МО Новокубанский район в сумме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1 000,0 тыс.рублей</a:t>
            </a:r>
            <a:r>
              <a:rPr lang="ru-RU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;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приобретён наглядный агитационный материал по формированию здорового образа жизни и профилактике незаконного потребления наркотических средств и психотропных веществ на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20,0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dirty="0" smtClean="0"/>
              <a:t> </a:t>
            </a:r>
          </a:p>
          <a:p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20" name="Схема 19"/>
          <p:cNvGraphicFramePr/>
          <p:nvPr/>
        </p:nvGraphicFramePr>
        <p:xfrm>
          <a:off x="9845458" y="896199"/>
          <a:ext cx="2148846" cy="576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7100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085567" y="0"/>
              <a:ext cx="7106433" cy="9233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МП   Материально - техническое и программное обеспечение администрации Новокубанского городского поселения Новокубанского района 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321240" y="1574426"/>
            <a:ext cx="963251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Расходы на реализацию муниципальной программы составили 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1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114,3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 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 или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90,1%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к утвержденным бюджетным назначениям.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Данные средства израсходованы: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на приобретение новых программ, продление лицензий на используемое программное обеспечение, сопровождение данных программ (13 программ) -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433,0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услуги системы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«Гарант»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в сумме –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126,0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приобретение компьютеров,  оргтехники, мебели, канцелярских товаров и др. –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304 тыс.рублей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оплата услуг связи и Интернета -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208,1 тыс. 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 приобретение маркированных конвертов, государственных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знаков почтовой оплаты –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43,2  тыс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. </a:t>
            </a:r>
            <a:r>
              <a:rPr lang="ru-RU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рублей.</a:t>
            </a:r>
            <a:endParaRPr lang="ru-RU" dirty="0" smtClean="0">
              <a:solidFill>
                <a:schemeClr val="bg1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</p:txBody>
      </p:sp>
      <p:graphicFrame>
        <p:nvGraphicFramePr>
          <p:cNvPr id="15" name="Схема 14"/>
          <p:cNvGraphicFramePr/>
          <p:nvPr/>
        </p:nvGraphicFramePr>
        <p:xfrm>
          <a:off x="9807879" y="817748"/>
          <a:ext cx="2227427" cy="5733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7100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www.orinfo.ru/sites/default/files/styles/image_1170x660/public/avatar_crop/105894-37491.jpg?itok=qwmwyyt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2649" y="3026818"/>
            <a:ext cx="307816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085567" y="200416"/>
              <a:ext cx="7106433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</a:t>
              </a:r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Информационное обеспечение жителей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87890" y="945776"/>
            <a:ext cx="95448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	Расходы на реализацию муниципальной программы составили 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783,4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тыс. рублей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 или </a:t>
            </a:r>
            <a:r>
              <a:rPr lang="ru-RU" sz="2000" b="1" dirty="0" smtClean="0">
                <a:solidFill>
                  <a:srgbClr val="92D050"/>
                </a:solidFill>
                <a:latin typeface="Arial Black" panose="020B0A04020102020204" pitchFamily="34" charset="0"/>
              </a:rPr>
              <a:t>97,9%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к утвержденным бюджетным назначениям.</a:t>
            </a:r>
          </a:p>
          <a:p>
            <a:pPr indent="361950" algn="just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В рамках данной программы оказывались услуги по опубликованию в районной газете «Свет маяков» событий, фактов о мероприятиях, проводимых администрацией города в г.Новокубанске.  </a:t>
            </a:r>
          </a:p>
        </p:txBody>
      </p:sp>
      <p:pic>
        <p:nvPicPr>
          <p:cNvPr id="10" name="Picture 2" descr="C:\Documents and Settings\Администратор\Рабочий стол\Новокубанское поселение  слайды\ФОТО\фото благоустройство\18856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37070" y="4069503"/>
            <a:ext cx="2928938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Схема 11"/>
          <p:cNvGraphicFramePr/>
          <p:nvPr/>
        </p:nvGraphicFramePr>
        <p:xfrm>
          <a:off x="9645041" y="947656"/>
          <a:ext cx="2287173" cy="5910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7100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960307" y="0"/>
            <a:ext cx="7482214" cy="892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МП «Формирование современной городской среды»</a:t>
            </a:r>
            <a:endParaRPr lang="ru-RU" sz="26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2057241101"/>
              </p:ext>
            </p:extLst>
          </p:nvPr>
        </p:nvGraphicFramePr>
        <p:xfrm>
          <a:off x="143035" y="1869743"/>
          <a:ext cx="6318725" cy="460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272933" y="3582973"/>
            <a:ext cx="19607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2,3 </a:t>
            </a: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млн. </a:t>
            </a:r>
            <a:b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рублей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3302397" y="6470777"/>
            <a:ext cx="7458277" cy="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97796" y="1927704"/>
            <a:ext cx="64322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Расходы на реализацию муниципальной программы составили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2 287,6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тыс. рублей</a:t>
            </a:r>
            <a:r>
              <a:rPr lang="ru-RU" sz="3200" b="1" dirty="0" smtClean="0">
                <a:solidFill>
                  <a:schemeClr val="bg1"/>
                </a:solidFill>
              </a:rPr>
              <a:t>, или 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83</a:t>
            </a:r>
            <a:r>
              <a:rPr lang="ru-RU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%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к утвержденным бюджетным назначениям.</a:t>
            </a:r>
            <a:endParaRPr lang="ru-RU" sz="2800" dirty="0">
              <a:solidFill>
                <a:srgbClr val="92D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69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784408" cy="4001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МП «Формирование современной городской среды»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264920" y="1869103"/>
            <a:ext cx="53835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Выполнены работы по благоустройству территории по ул. Советской в районе административного здания № 88 с установкой бордюров, укладкой тротуарной плитки, установкой лавок, урн и светильников на сумму 880,0 тыс. руб.</a:t>
            </a:r>
            <a:endParaRPr lang="ru-RU" sz="2800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1266" name="Picture 2" descr="C:\Users\User\Desktop\Слайды НГП НР\2021 год\Отчет главы 2021\ТЕХ. ОТДЕЛ Отчет главы за 2021 год\1 Благоустройство\11 Террритория по ул. Советской\IMG-20210614-WA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901409"/>
            <a:ext cx="4476750" cy="59565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22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71551" y="900439"/>
            <a:ext cx="55054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/>
            <a:r>
              <a:rPr lang="ru-RU" sz="24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Выполнено благоустройство общественной территории по ул. Октябрьской от ул. Тюленина до ул. Кооперативной. Произведено устройство пешеходной зоны, протяженностью более 200 м, зеленой зоны и парковочной площадки с покрытием из ГПС площадью 1222 кв.м. Так же выполнено освещение выше указанной территории с установкой восьми светильников со светодиодными лампами. Сумма затрат составила 1137,5 тыс. 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214923"/>
            <a:ext cx="6784408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 Формирование </a:t>
            </a:r>
            <a:r>
              <a:rPr lang="ru-RU" sz="20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современной городской </a:t>
            </a:r>
            <a:r>
              <a:rPr lang="ru-RU" sz="20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среды</a:t>
            </a:r>
            <a:endParaRPr lang="ru-RU" sz="2000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2290" name="Picture 2" descr="C:\Users\User\Desktop\Слайды НГП НР\2021 год\Отчет главы 2021\ТЕХ. ОТДЕЛ Отчет главы за 2021 год\1 Благоустройство\10 Территория по ул. Октябрьской\IMG-20220124-WA0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962332"/>
            <a:ext cx="3314700" cy="5895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4343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Бирюкова\Kaplanov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7338" y="877887"/>
            <a:ext cx="9004436" cy="5980113"/>
          </a:xfrm>
          <a:prstGeom prst="rect">
            <a:avLst/>
          </a:prstGeom>
          <a:noFill/>
        </p:spPr>
      </p:pic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1069003"/>
            <a:ext cx="10915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Заключен контракт на проектно-изыскательские работы на благоустройство общественных территорий в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мкр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Капланово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по ул. Приозерной на сумму 397,1 тыс. руб.</a:t>
            </a:r>
          </a:p>
          <a:p>
            <a:pPr algn="ctr"/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7592" y="214923"/>
            <a:ext cx="6784408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МП «Формирование современной городской среды»</a:t>
            </a:r>
            <a:endParaRPr lang="ru-RU" sz="2000" b="1" dirty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7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336088" y="0"/>
              <a:ext cx="6855912" cy="70788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Расходы бюджета поселения, осуществляемые в рамках непрограммных направлений деятельности</a:t>
              </a:r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13153" y="834361"/>
          <a:ext cx="11674255" cy="5928775"/>
        </p:xfrm>
        <a:graphic>
          <a:graphicData uri="http://schemas.openxmlformats.org/drawingml/2006/table">
            <a:tbl>
              <a:tblPr/>
              <a:tblGrid>
                <a:gridCol w="526091"/>
                <a:gridCol w="5120775"/>
                <a:gridCol w="1665215"/>
                <a:gridCol w="1334612"/>
                <a:gridCol w="1334612"/>
                <a:gridCol w="1692950"/>
              </a:tblGrid>
              <a:tr h="17670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 (раздел, подраздел)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назначениям.%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</a:tr>
              <a:tr h="917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федерального бюджетов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A7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4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23 805,2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23 699,8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4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вопросы, в т.ч.: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23 250,9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23 145,5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80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1325,9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1321,3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1075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-функционирование Правительства Российской Федерации, высших органов исполнительной власти субъектов Российской Федерации, местных администраций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226,4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226,4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80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21263,0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21162,2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1975,1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41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-осуществление полномочий по внутреннему финансовому контролю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17527,0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17518,4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41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-осуществление полномочий по размещению муниципального заказа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1541,9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1449,7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806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осуществление отдельных полномочий Краснодарского края по образованию и организации деятельности административных комиссий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219,0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219,0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414"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другие общегосударственные вопросы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1962,7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1962,7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1962,7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10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534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Обслуживание внутреннего государственного и муниципального долга</a:t>
                      </a:r>
                    </a:p>
                  </a:txBody>
                  <a:tcPr marL="65903" marR="659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435,6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435,6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00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0" y="-1070564"/>
            <a:ext cx="12192000" cy="2940307"/>
            <a:chOff x="0" y="-1070564"/>
            <a:chExt cx="12192000" cy="294030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12192000" cy="81886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8048" y="55490"/>
              <a:ext cx="4336508" cy="70788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ru-RU" sz="2000" b="1" dirty="0" err="1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Новокубанское</a:t>
              </a:r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 городское поселение</a:t>
              </a:r>
            </a:p>
            <a:p>
              <a:r>
                <a:rPr lang="ru-RU" sz="2000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Новокубанского района</a:t>
              </a:r>
              <a:endParaRPr lang="ru-RU" sz="2000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3036" y="15219"/>
              <a:ext cx="641976" cy="80364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Минус 12"/>
            <p:cNvSpPr/>
            <p:nvPr/>
          </p:nvSpPr>
          <p:spPr>
            <a:xfrm>
              <a:off x="5264556" y="-1070564"/>
              <a:ext cx="58071" cy="2940307"/>
            </a:xfrm>
            <a:prstGeom prst="mathMinus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5407592" y="214923"/>
              <a:ext cx="609600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r>
                <a:rPr lang="ru-RU" b="1" dirty="0" smtClean="0">
                  <a:ln w="12700" cmpd="sng">
                    <a:solidFill>
                      <a:schemeClr val="bg1">
                        <a:lumMod val="95000"/>
                      </a:schemeClr>
                    </a:solidFill>
                    <a:prstDash val="solid"/>
                  </a:ln>
                  <a:solidFill>
                    <a:schemeClr val="bg1"/>
                  </a:solidFill>
                </a:rPr>
                <a:t>МУНИЦИПАЛЬНЫЙ ДОЛГ</a:t>
              </a:r>
              <a:endParaRPr lang="ru-RU" b="1" dirty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10" name="Диаграмма 3"/>
          <p:cNvGraphicFramePr>
            <a:graphicFrameLocks/>
          </p:cNvGraphicFramePr>
          <p:nvPr/>
        </p:nvGraphicFramePr>
        <p:xfrm>
          <a:off x="125413" y="951979"/>
          <a:ext cx="7064375" cy="5906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73249" y="2693096"/>
            <a:ext cx="8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48,4%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2983282"/>
            <a:ext cx="8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45,1%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5808" y="4373672"/>
            <a:ext cx="8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6,5%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8990861" y="1412875"/>
            <a:ext cx="2303463" cy="3024188"/>
          </a:xfrm>
          <a:prstGeom prst="foldedCorner">
            <a:avLst/>
          </a:prstGeom>
          <a:solidFill>
            <a:srgbClr val="6FC618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/>
              <a:t>Объем муниципального долга</a:t>
            </a:r>
          </a:p>
          <a:p>
            <a:pPr algn="ctr" eaLnBrk="1" hangingPunct="1">
              <a:defRPr/>
            </a:pPr>
            <a:r>
              <a:rPr lang="ru-RU" b="1" dirty="0" smtClean="0"/>
              <a:t>21 808,5 </a:t>
            </a:r>
            <a:r>
              <a:rPr lang="ru-RU" b="1" dirty="0"/>
              <a:t>тыс.рублей</a:t>
            </a:r>
          </a:p>
          <a:p>
            <a:pPr algn="ctr" eaLnBrk="1" hangingPunct="1">
              <a:defRPr/>
            </a:pPr>
            <a:endParaRPr lang="ru-RU" b="1" dirty="0"/>
          </a:p>
          <a:p>
            <a:pPr algn="ctr" eaLnBrk="1" hangingPunct="1">
              <a:defRPr/>
            </a:pPr>
            <a:r>
              <a:rPr lang="ru-RU" b="1" dirty="0"/>
              <a:t>Верхний предел муниципального долга на 1 января </a:t>
            </a:r>
            <a:r>
              <a:rPr lang="ru-RU" b="1" dirty="0" smtClean="0"/>
              <a:t>2021 </a:t>
            </a:r>
            <a:r>
              <a:rPr lang="ru-RU" b="1" dirty="0"/>
              <a:t>года </a:t>
            </a:r>
            <a:br>
              <a:rPr lang="ru-RU" b="1" dirty="0"/>
            </a:br>
            <a:r>
              <a:rPr lang="ru-RU" b="1" dirty="0"/>
              <a:t>70 000,0 тыс.рублей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7619544" y="2587995"/>
            <a:ext cx="863600" cy="863600"/>
          </a:xfrm>
          <a:prstGeom prst="rightArrow">
            <a:avLst/>
          </a:prstGeom>
          <a:solidFill>
            <a:srgbClr val="6FC618"/>
          </a:solidFill>
          <a:ln>
            <a:solidFill>
              <a:srgbClr val="6FC61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5741978" y="5363838"/>
            <a:ext cx="3786214" cy="1080120"/>
          </a:xfrm>
          <a:prstGeom prst="flowChartProcess">
            <a:avLst/>
          </a:prstGeom>
          <a:solidFill>
            <a:srgbClr val="6FC618"/>
          </a:solidFill>
          <a:ln>
            <a:solidFill>
              <a:schemeClr val="bg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i="1" dirty="0">
                <a:solidFill>
                  <a:schemeClr val="bg1"/>
                </a:solidFill>
              </a:rPr>
              <a:t>Расходы на обслуживание муниципального долга  </a:t>
            </a:r>
            <a:r>
              <a:rPr lang="ru-RU" sz="2000" b="1" i="1" dirty="0" smtClean="0">
                <a:solidFill>
                  <a:schemeClr val="bg1"/>
                </a:solidFill>
              </a:rPr>
              <a:t>722,5 </a:t>
            </a:r>
            <a:r>
              <a:rPr lang="ru-RU" sz="2000" b="1" i="1" dirty="0">
                <a:solidFill>
                  <a:schemeClr val="bg1"/>
                </a:solidFill>
              </a:rPr>
              <a:t>тыс.рублей</a:t>
            </a:r>
          </a:p>
        </p:txBody>
      </p:sp>
      <p:sp>
        <p:nvSpPr>
          <p:cNvPr id="21" name="Равно 20"/>
          <p:cNvSpPr/>
          <p:nvPr/>
        </p:nvSpPr>
        <p:spPr>
          <a:xfrm>
            <a:off x="9549530" y="5432969"/>
            <a:ext cx="914400" cy="914400"/>
          </a:xfrm>
          <a:prstGeom prst="mathEqual">
            <a:avLst/>
          </a:prstGeom>
          <a:solidFill>
            <a:srgbClr val="6FC618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463298" y="5382865"/>
            <a:ext cx="1728702" cy="938212"/>
          </a:xfrm>
          <a:prstGeom prst="roundRect">
            <a:avLst/>
          </a:prstGeom>
          <a:solidFill>
            <a:srgbClr val="6FC618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i="1" dirty="0">
                <a:solidFill>
                  <a:schemeClr val="bg1"/>
                </a:solidFill>
              </a:rPr>
              <a:t>0</a:t>
            </a:r>
            <a:r>
              <a:rPr lang="ru-RU" sz="1600" b="1" i="1" dirty="0" smtClean="0">
                <a:solidFill>
                  <a:schemeClr val="bg1"/>
                </a:solidFill>
              </a:rPr>
              <a:t>,3</a:t>
            </a:r>
            <a:r>
              <a:rPr lang="ru-RU" sz="1600" b="1" i="1" dirty="0">
                <a:solidFill>
                  <a:schemeClr val="bg1"/>
                </a:solidFill>
              </a:rPr>
              <a:t>% от расходов бюджета</a:t>
            </a:r>
          </a:p>
        </p:txBody>
      </p:sp>
    </p:spTree>
    <p:extLst>
      <p:ext uri="{BB962C8B-B14F-4D97-AF65-F5344CB8AC3E}">
        <p14:creationId xmlns:p14="http://schemas.microsoft.com/office/powerpoint/2010/main" xmlns="" val="357883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32" r="28194"/>
          <a:stretch/>
        </p:blipFill>
        <p:spPr>
          <a:xfrm>
            <a:off x="-12701" y="0"/>
            <a:ext cx="5499379" cy="6858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 rot="13594765">
            <a:off x="2516479" y="2733819"/>
            <a:ext cx="1486753" cy="4299654"/>
            <a:chOff x="7623893" y="-24706"/>
            <a:chExt cx="1803444" cy="4459780"/>
          </a:xfrm>
        </p:grpSpPr>
        <p:sp>
          <p:nvSpPr>
            <p:cNvPr id="8" name="Равнобедренный треугольник 7"/>
            <p:cNvSpPr/>
            <p:nvPr/>
          </p:nvSpPr>
          <p:spPr>
            <a:xfrm rot="5400000">
              <a:off x="6675190" y="932264"/>
              <a:ext cx="3709117" cy="1795177"/>
            </a:xfrm>
            <a:prstGeom prst="triangle">
              <a:avLst>
                <a:gd name="adj" fmla="val 72183"/>
              </a:avLst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авнобедренный треугольник 10"/>
            <p:cNvSpPr/>
            <p:nvPr/>
          </p:nvSpPr>
          <p:spPr>
            <a:xfrm rot="16356861">
              <a:off x="7493368" y="3017043"/>
              <a:ext cx="1548556" cy="1287505"/>
            </a:xfrm>
            <a:prstGeom prst="triangle">
              <a:avLst>
                <a:gd name="adj" fmla="val 4584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ый треугольник 5"/>
          <p:cNvSpPr/>
          <p:nvPr/>
        </p:nvSpPr>
        <p:spPr>
          <a:xfrm rot="16200000" flipH="1">
            <a:off x="1039680" y="2385330"/>
            <a:ext cx="6858000" cy="2087341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4" name="Группа 43"/>
          <p:cNvGrpSpPr/>
          <p:nvPr/>
        </p:nvGrpSpPr>
        <p:grpSpPr>
          <a:xfrm rot="10800000">
            <a:off x="-598599" y="4198780"/>
            <a:ext cx="3035692" cy="3436655"/>
            <a:chOff x="9169601" y="3833310"/>
            <a:chExt cx="3035692" cy="3436655"/>
          </a:xfrm>
        </p:grpSpPr>
        <p:sp>
          <p:nvSpPr>
            <p:cNvPr id="13" name="Равнобедренный треугольник 12"/>
            <p:cNvSpPr/>
            <p:nvPr/>
          </p:nvSpPr>
          <p:spPr>
            <a:xfrm rot="16200000">
              <a:off x="11499811" y="3947459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авнобедренный треугольник 16"/>
            <p:cNvSpPr/>
            <p:nvPr/>
          </p:nvSpPr>
          <p:spPr>
            <a:xfrm rot="5400000">
              <a:off x="11504613" y="6559314"/>
              <a:ext cx="760687" cy="631065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5400000">
              <a:off x="11492434" y="4333823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5400000">
              <a:off x="11499809" y="5809703"/>
              <a:ext cx="760687" cy="631065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Равнобедренный треугольник 19"/>
            <p:cNvSpPr/>
            <p:nvPr/>
          </p:nvSpPr>
          <p:spPr>
            <a:xfrm rot="16200000">
              <a:off x="11496122" y="5435134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 rot="16200000">
              <a:off x="11509417" y="6178972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 rot="16200000">
              <a:off x="10886261" y="4307984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/>
            <p:cNvSpPr/>
            <p:nvPr/>
          </p:nvSpPr>
          <p:spPr>
            <a:xfrm rot="16200000">
              <a:off x="9633174" y="5008099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/>
            <p:cNvSpPr/>
            <p:nvPr/>
          </p:nvSpPr>
          <p:spPr>
            <a:xfrm rot="19636927">
              <a:off x="10106782" y="5664964"/>
              <a:ext cx="776393" cy="685146"/>
            </a:xfrm>
            <a:prstGeom prst="triangle">
              <a:avLst>
                <a:gd name="adj" fmla="val 50492"/>
              </a:avLst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Равнобедренный треугольник 25"/>
            <p:cNvSpPr/>
            <p:nvPr/>
          </p:nvSpPr>
          <p:spPr>
            <a:xfrm rot="5400000">
              <a:off x="9651034" y="5377599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12648408">
              <a:off x="10114634" y="663890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 rot="5400000">
              <a:off x="10235103" y="5032003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10864026" y="4662571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16200000">
              <a:off x="10876119" y="578178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 rot="5400000">
              <a:off x="11490201" y="5070491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rot="16030466">
              <a:off x="9634903" y="577439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Равнобедренный треугольник 33"/>
            <p:cNvSpPr/>
            <p:nvPr/>
          </p:nvSpPr>
          <p:spPr>
            <a:xfrm rot="16200000">
              <a:off x="10258490" y="6164044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16200000">
              <a:off x="10253969" y="5377600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Равнобедренный треугольник 35"/>
            <p:cNvSpPr/>
            <p:nvPr/>
          </p:nvSpPr>
          <p:spPr>
            <a:xfrm rot="5400000">
              <a:off x="10875143" y="5423175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Равнобедренный треугольник 36"/>
            <p:cNvSpPr/>
            <p:nvPr/>
          </p:nvSpPr>
          <p:spPr>
            <a:xfrm rot="16200000">
              <a:off x="10252963" y="466257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Равнобедренный треугольник 37"/>
            <p:cNvSpPr/>
            <p:nvPr/>
          </p:nvSpPr>
          <p:spPr>
            <a:xfrm rot="16200000">
              <a:off x="10870109" y="6542466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Равнобедренный треугольник 38"/>
            <p:cNvSpPr/>
            <p:nvPr/>
          </p:nvSpPr>
          <p:spPr>
            <a:xfrm rot="16200000">
              <a:off x="10866683" y="5048852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Равнобедренный треугольник 39"/>
            <p:cNvSpPr/>
            <p:nvPr/>
          </p:nvSpPr>
          <p:spPr>
            <a:xfrm rot="16200000">
              <a:off x="11496120" y="4708628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Равнобедренный треугольник 40"/>
            <p:cNvSpPr/>
            <p:nvPr/>
          </p:nvSpPr>
          <p:spPr>
            <a:xfrm rot="16200000">
              <a:off x="10302020" y="389812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Равнобедренный треугольник 41"/>
            <p:cNvSpPr/>
            <p:nvPr/>
          </p:nvSpPr>
          <p:spPr>
            <a:xfrm rot="8889850">
              <a:off x="9169601" y="5475007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Равнобедренный треугольник 42"/>
            <p:cNvSpPr/>
            <p:nvPr/>
          </p:nvSpPr>
          <p:spPr>
            <a:xfrm rot="15792047">
              <a:off x="9634903" y="431147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726" y="5705008"/>
            <a:ext cx="846787" cy="1060037"/>
          </a:xfrm>
          <a:prstGeom prst="rect">
            <a:avLst/>
          </a:prstGeom>
        </p:spPr>
      </p:pic>
      <p:sp>
        <p:nvSpPr>
          <p:cNvPr id="45" name="Прямоугольный треугольник 44"/>
          <p:cNvSpPr/>
          <p:nvPr/>
        </p:nvSpPr>
        <p:spPr>
          <a:xfrm flipH="1">
            <a:off x="2212705" y="3476489"/>
            <a:ext cx="3378009" cy="3381512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490113" y="845163"/>
            <a:ext cx="7128578" cy="5299950"/>
            <a:chOff x="254275" y="489596"/>
            <a:chExt cx="7255649" cy="5718088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502276" y="489596"/>
              <a:ext cx="7007648" cy="0"/>
            </a:xfrm>
            <a:prstGeom prst="line">
              <a:avLst/>
            </a:prstGeom>
            <a:ln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>
              <a:off x="502275" y="6207684"/>
              <a:ext cx="7007648" cy="0"/>
            </a:xfrm>
            <a:prstGeom prst="line">
              <a:avLst/>
            </a:prstGeom>
            <a:ln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254275" y="2199746"/>
              <a:ext cx="7176132" cy="630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3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012416" y="900461"/>
            <a:ext cx="6327629" cy="5197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Благодаря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помощи и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поддержке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губернатора Краснодарского края Вениамина Ивановича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Кондратьева,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председателя Законодательного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Собрания Краснодарского края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Юрия Александровича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Бурлачко</a:t>
            </a:r>
            <a:r>
              <a:rPr lang="ru-RU" dirty="0" smtClean="0"/>
              <a:t>,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главы муниципального образования Новокубанский район Александра Владимировича </a:t>
            </a:r>
            <a:r>
              <a:rPr lang="ru-RU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Гомодина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депутатов 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Законодательного собрания Краснодарского края, руководителей предприятий и организаций, предпринимателей города, а также совместной слаженной работе органов местного самоуправления, депутатского корпуса Новокубанского городского поселения, достигнута положительная динамика по всем направлениям социально-экономической 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29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32160" y="0"/>
            <a:ext cx="4559840" cy="6858000"/>
          </a:xfrm>
          <a:prstGeom prst="rect">
            <a:avLst/>
          </a:prstGeom>
        </p:spPr>
      </p:pic>
      <p:sp>
        <p:nvSpPr>
          <p:cNvPr id="8" name="Равнобедренный треугольник 7"/>
          <p:cNvSpPr/>
          <p:nvPr/>
        </p:nvSpPr>
        <p:spPr>
          <a:xfrm rot="5400000">
            <a:off x="6675190" y="932264"/>
            <a:ext cx="3709117" cy="1795177"/>
          </a:xfrm>
          <a:prstGeom prst="triangle">
            <a:avLst>
              <a:gd name="adj" fmla="val 7218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6356861">
            <a:off x="7493368" y="3017043"/>
            <a:ext cx="1548556" cy="1287505"/>
          </a:xfrm>
          <a:prstGeom prst="triangle">
            <a:avLst>
              <a:gd name="adj" fmla="val 45847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>
            <a:off x="2922671" y="373486"/>
            <a:ext cx="9428168" cy="6484513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Равнобедренный треугольник 28"/>
          <p:cNvSpPr/>
          <p:nvPr/>
        </p:nvSpPr>
        <p:spPr>
          <a:xfrm rot="19788680">
            <a:off x="10708062" y="6028391"/>
            <a:ext cx="760687" cy="631065"/>
          </a:xfrm>
          <a:prstGeom prst="triangle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9156308" y="3794830"/>
            <a:ext cx="3035692" cy="3436655"/>
            <a:chOff x="9169601" y="3833310"/>
            <a:chExt cx="3035692" cy="3436655"/>
          </a:xfrm>
        </p:grpSpPr>
        <p:sp>
          <p:nvSpPr>
            <p:cNvPr id="13" name="Равнобедренный треугольник 12"/>
            <p:cNvSpPr/>
            <p:nvPr/>
          </p:nvSpPr>
          <p:spPr>
            <a:xfrm rot="16200000">
              <a:off x="11499811" y="3947459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Равнобедренный треугольник 16"/>
            <p:cNvSpPr/>
            <p:nvPr/>
          </p:nvSpPr>
          <p:spPr>
            <a:xfrm rot="5400000">
              <a:off x="11504613" y="6559314"/>
              <a:ext cx="760687" cy="631065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Равнобедренный треугольник 17"/>
            <p:cNvSpPr/>
            <p:nvPr/>
          </p:nvSpPr>
          <p:spPr>
            <a:xfrm rot="5400000">
              <a:off x="11492434" y="4333823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/>
            <p:cNvSpPr/>
            <p:nvPr/>
          </p:nvSpPr>
          <p:spPr>
            <a:xfrm rot="5400000">
              <a:off x="11499809" y="5809703"/>
              <a:ext cx="760687" cy="631065"/>
            </a:xfrm>
            <a:prstGeom prst="triangl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Равнобедренный треугольник 19"/>
            <p:cNvSpPr/>
            <p:nvPr/>
          </p:nvSpPr>
          <p:spPr>
            <a:xfrm rot="16200000">
              <a:off x="11496122" y="5435134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Равнобедренный треугольник 20"/>
            <p:cNvSpPr/>
            <p:nvPr/>
          </p:nvSpPr>
          <p:spPr>
            <a:xfrm rot="16200000">
              <a:off x="11509417" y="6178972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Равнобедренный треугольник 21"/>
            <p:cNvSpPr/>
            <p:nvPr/>
          </p:nvSpPr>
          <p:spPr>
            <a:xfrm rot="16200000">
              <a:off x="10886261" y="4307984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Равнобедренный треугольник 23"/>
            <p:cNvSpPr/>
            <p:nvPr/>
          </p:nvSpPr>
          <p:spPr>
            <a:xfrm rot="16200000">
              <a:off x="9633174" y="5008099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Равнобедренный треугольник 24"/>
            <p:cNvSpPr/>
            <p:nvPr/>
          </p:nvSpPr>
          <p:spPr>
            <a:xfrm rot="19636927">
              <a:off x="10106782" y="5664964"/>
              <a:ext cx="776393" cy="685146"/>
            </a:xfrm>
            <a:prstGeom prst="triangle">
              <a:avLst>
                <a:gd name="adj" fmla="val 50492"/>
              </a:avLst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Равнобедренный треугольник 25"/>
            <p:cNvSpPr/>
            <p:nvPr/>
          </p:nvSpPr>
          <p:spPr>
            <a:xfrm rot="5400000">
              <a:off x="9651034" y="5377599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/>
            <p:cNvSpPr/>
            <p:nvPr/>
          </p:nvSpPr>
          <p:spPr>
            <a:xfrm rot="12648408">
              <a:off x="10114634" y="663890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Равнобедренный треугольник 27"/>
            <p:cNvSpPr/>
            <p:nvPr/>
          </p:nvSpPr>
          <p:spPr>
            <a:xfrm rot="5400000">
              <a:off x="10235103" y="5032003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авнобедренный треугольник 29"/>
            <p:cNvSpPr/>
            <p:nvPr/>
          </p:nvSpPr>
          <p:spPr>
            <a:xfrm rot="5400000">
              <a:off x="10864026" y="4662571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/>
            <p:cNvSpPr/>
            <p:nvPr/>
          </p:nvSpPr>
          <p:spPr>
            <a:xfrm rot="16200000">
              <a:off x="10876119" y="5781780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Равнобедренный треугольник 31"/>
            <p:cNvSpPr/>
            <p:nvPr/>
          </p:nvSpPr>
          <p:spPr>
            <a:xfrm rot="5400000">
              <a:off x="11490201" y="5070491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Равнобедренный треугольник 32"/>
            <p:cNvSpPr/>
            <p:nvPr/>
          </p:nvSpPr>
          <p:spPr>
            <a:xfrm rot="16030466">
              <a:off x="9634903" y="577439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Равнобедренный треугольник 33"/>
            <p:cNvSpPr/>
            <p:nvPr/>
          </p:nvSpPr>
          <p:spPr>
            <a:xfrm rot="16200000">
              <a:off x="10258490" y="6164044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Равнобедренный треугольник 34"/>
            <p:cNvSpPr/>
            <p:nvPr/>
          </p:nvSpPr>
          <p:spPr>
            <a:xfrm rot="16200000">
              <a:off x="10253969" y="5377600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Равнобедренный треугольник 35"/>
            <p:cNvSpPr/>
            <p:nvPr/>
          </p:nvSpPr>
          <p:spPr>
            <a:xfrm rot="5400000">
              <a:off x="10875143" y="5423175"/>
              <a:ext cx="760687" cy="63106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Равнобедренный треугольник 36"/>
            <p:cNvSpPr/>
            <p:nvPr/>
          </p:nvSpPr>
          <p:spPr>
            <a:xfrm rot="16200000">
              <a:off x="10252963" y="466257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Равнобедренный треугольник 37"/>
            <p:cNvSpPr/>
            <p:nvPr/>
          </p:nvSpPr>
          <p:spPr>
            <a:xfrm rot="16200000">
              <a:off x="10870109" y="6542466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Равнобедренный треугольник 38"/>
            <p:cNvSpPr/>
            <p:nvPr/>
          </p:nvSpPr>
          <p:spPr>
            <a:xfrm rot="16200000">
              <a:off x="10866683" y="5048852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Равнобедренный треугольник 39"/>
            <p:cNvSpPr/>
            <p:nvPr/>
          </p:nvSpPr>
          <p:spPr>
            <a:xfrm rot="16200000">
              <a:off x="11496120" y="4708628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Равнобедренный треугольник 40"/>
            <p:cNvSpPr/>
            <p:nvPr/>
          </p:nvSpPr>
          <p:spPr>
            <a:xfrm rot="16200000">
              <a:off x="10302020" y="3898121"/>
              <a:ext cx="760687" cy="631065"/>
            </a:xfrm>
            <a:prstGeom prst="triangl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Равнобедренный треугольник 41"/>
            <p:cNvSpPr/>
            <p:nvPr/>
          </p:nvSpPr>
          <p:spPr>
            <a:xfrm rot="8889850">
              <a:off x="9169601" y="5475007"/>
              <a:ext cx="760687" cy="631065"/>
            </a:xfrm>
            <a:prstGeom prst="triangle">
              <a:avLst/>
            </a:prstGeom>
            <a:solidFill>
              <a:srgbClr val="70AD47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Равнобедренный треугольник 42"/>
            <p:cNvSpPr/>
            <p:nvPr/>
          </p:nvSpPr>
          <p:spPr>
            <a:xfrm rot="15792047">
              <a:off x="9634903" y="4311471"/>
              <a:ext cx="772853" cy="631065"/>
            </a:xfrm>
            <a:prstGeom prst="triangle">
              <a:avLst>
                <a:gd name="adj" fmla="val 53082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0" y="681699"/>
            <a:ext cx="79431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Адрес:</a:t>
            </a:r>
            <a:r>
              <a:rPr lang="ru-RU" sz="2800" dirty="0" smtClean="0">
                <a:solidFill>
                  <a:schemeClr val="bg1"/>
                </a:solidFill>
              </a:rPr>
              <a:t> 352240, Краснодарский край, Новокубанский район, г. Новокубанск,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ул. Первомайская, 128</a:t>
            </a:r>
          </a:p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Электронная почта приемной: </a:t>
            </a:r>
            <a:r>
              <a:rPr lang="en-US" sz="2800" u="sng" dirty="0" smtClean="0">
                <a:solidFill>
                  <a:schemeClr val="bg1"/>
                </a:solidFill>
                <a:hlinkClick r:id="rId3"/>
              </a:rPr>
              <a:t>admgornovokub.ru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Телефон приемной:</a:t>
            </a:r>
            <a:r>
              <a:rPr lang="ru-RU" sz="2800" dirty="0" smtClean="0">
                <a:solidFill>
                  <a:schemeClr val="bg1"/>
                </a:solidFill>
              </a:rPr>
              <a:t> (</a:t>
            </a:r>
            <a:r>
              <a:rPr lang="en-US" sz="2800" dirty="0" smtClean="0">
                <a:solidFill>
                  <a:schemeClr val="bg1"/>
                </a:solidFill>
              </a:rPr>
              <a:t>86195</a:t>
            </a:r>
            <a:r>
              <a:rPr lang="ru-RU" sz="2800" dirty="0" smtClean="0">
                <a:solidFill>
                  <a:schemeClr val="bg1"/>
                </a:solidFill>
              </a:rPr>
              <a:t>) </a:t>
            </a:r>
            <a:r>
              <a:rPr lang="en-US" sz="2800" dirty="0" smtClean="0">
                <a:solidFill>
                  <a:schemeClr val="bg1"/>
                </a:solidFill>
              </a:rPr>
              <a:t>3-26-91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Факс:</a:t>
            </a:r>
            <a:r>
              <a:rPr lang="ru-RU" sz="2800" dirty="0" smtClean="0">
                <a:solidFill>
                  <a:schemeClr val="bg1"/>
                </a:solidFill>
              </a:rPr>
              <a:t> (</a:t>
            </a:r>
            <a:r>
              <a:rPr lang="en-US" sz="2800" dirty="0" smtClean="0">
                <a:solidFill>
                  <a:schemeClr val="bg1"/>
                </a:solidFill>
              </a:rPr>
              <a:t>86195</a:t>
            </a:r>
            <a:r>
              <a:rPr lang="ru-RU" sz="2800" dirty="0" smtClean="0">
                <a:solidFill>
                  <a:schemeClr val="bg1"/>
                </a:solidFill>
              </a:rPr>
              <a:t>) </a:t>
            </a:r>
            <a:r>
              <a:rPr lang="en-US" sz="2800" dirty="0" smtClean="0">
                <a:solidFill>
                  <a:schemeClr val="bg1"/>
                </a:solidFill>
              </a:rPr>
              <a:t>3-26-91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800" b="1" dirty="0" smtClean="0">
                <a:solidFill>
                  <a:schemeClr val="bg1"/>
                </a:solidFill>
              </a:rPr>
              <a:t>Режим работы:</a:t>
            </a:r>
            <a:endParaRPr lang="ru-RU" sz="28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Понедельник - пятница с 9:00 до 18:00.</a:t>
            </a:r>
          </a:p>
          <a:p>
            <a:pPr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Перерыв с 13:00 до 14:00</a:t>
            </a:r>
          </a:p>
          <a:p>
            <a:pPr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Выходные дни: суббота, воскресенье</a:t>
            </a:r>
          </a:p>
          <a:p>
            <a:pPr algn="ctr"/>
            <a:endParaRPr lang="ru-RU" sz="280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410233" y="534372"/>
            <a:ext cx="7007648" cy="0"/>
          </a:xfrm>
          <a:prstGeom prst="line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47811" y="5769104"/>
            <a:ext cx="7007648" cy="0"/>
          </a:xfrm>
          <a:prstGeom prst="line">
            <a:avLst/>
          </a:prstGeom>
          <a:ln>
            <a:solidFill>
              <a:srgbClr val="92D050"/>
            </a:solidFill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5298" y="5755581"/>
            <a:ext cx="846787" cy="106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94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95959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556845</TotalTime>
  <Words>4913</Words>
  <Application>Microsoft Office PowerPoint</Application>
  <PresentationFormat>Произвольный</PresentationFormat>
  <Paragraphs>1166</Paragraphs>
  <Slides>108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108</vt:i4>
      </vt:variant>
    </vt:vector>
  </HeadingPairs>
  <TitlesOfParts>
    <vt:vector size="10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По подпрограмме «Благоустройство территории Новокубанского городского поселения Новокубанского района» расходы исполнены в сумме 27 479,6 тыс.рублей, из них: 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509</cp:revision>
  <dcterms:created xsi:type="dcterms:W3CDTF">2021-01-14T11:28:54Z</dcterms:created>
  <dcterms:modified xsi:type="dcterms:W3CDTF">2022-03-14T08:28:13Z</dcterms:modified>
</cp:coreProperties>
</file>